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5"/>
  </p:notesMasterIdLst>
  <p:sldIdLst>
    <p:sldId id="257" r:id="rId3"/>
    <p:sldId id="333" r:id="rId4"/>
    <p:sldId id="346" r:id="rId5"/>
    <p:sldId id="338" r:id="rId6"/>
    <p:sldId id="364" r:id="rId7"/>
    <p:sldId id="355" r:id="rId8"/>
    <p:sldId id="356" r:id="rId9"/>
    <p:sldId id="365" r:id="rId10"/>
    <p:sldId id="360" r:id="rId11"/>
    <p:sldId id="371" r:id="rId12"/>
    <p:sldId id="366" r:id="rId13"/>
    <p:sldId id="369" r:id="rId14"/>
  </p:sldIdLst>
  <p:sldSz cx="12241213" cy="6840538"/>
  <p:notesSz cx="6858000" cy="9144000"/>
  <p:defaultTextStyle>
    <a:defPPr>
      <a:defRPr lang="ru-RU"/>
    </a:defPPr>
    <a:lvl1pPr marL="0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579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157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1736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2315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2894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3472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4051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4630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FAB01C7-586E-4072-936C-C122A62EFF16}">
          <p14:sldIdLst>
            <p14:sldId id="257"/>
            <p14:sldId id="333"/>
            <p14:sldId id="346"/>
            <p14:sldId id="338"/>
            <p14:sldId id="364"/>
            <p14:sldId id="355"/>
            <p14:sldId id="356"/>
            <p14:sldId id="365"/>
            <p14:sldId id="360"/>
            <p14:sldId id="371"/>
            <p14:sldId id="366"/>
            <p14:sldId id="3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E0F1DF"/>
    <a:srgbClr val="FFFFB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4" autoAdjust="0"/>
    <p:restoredTop sz="81323" autoAdjust="0"/>
  </p:normalViewPr>
  <p:slideViewPr>
    <p:cSldViewPr>
      <p:cViewPr varScale="1">
        <p:scale>
          <a:sx n="98" d="100"/>
          <a:sy n="98" d="100"/>
        </p:scale>
        <p:origin x="84" y="738"/>
      </p:cViewPr>
      <p:guideLst>
        <p:guide orient="horz" pos="2155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5DE31-E605-4B3E-8ECF-A2960C32B628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61950" y="685800"/>
            <a:ext cx="6134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CBAE3-E11D-461C-9A9D-12AC48C3D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90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579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157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1736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2315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2894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3472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4051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4630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1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669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83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84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081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58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59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822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057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446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90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8092" y="2125001"/>
            <a:ext cx="10405031" cy="146628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6182" y="3876305"/>
            <a:ext cx="8568850" cy="17481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1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2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2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4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04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92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74880" y="273939"/>
            <a:ext cx="2754273" cy="583662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061" y="273939"/>
            <a:ext cx="8058799" cy="583662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597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2"/>
            <a:ext cx="12241213" cy="6840538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ru-RU" noProof="0" dirty="0"/>
              <a:t>Рис.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4652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 flipH="1">
            <a:off x="11505341" y="6373418"/>
            <a:ext cx="47128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lvl="0">
              <a:defRPr sz="1200" b="1" spc="2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8655BC7-CADA-4A1A-ACEE-E2097F1D08BB}" type="slidenum">
              <a:rPr lang="id-ID" b="0" smtClean="0">
                <a:latin typeface="Montserrat Semi Bold" panose="00000700000000000000" pitchFamily="50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id-ID" b="0" dirty="0">
              <a:latin typeface="Montserrat Semi Bold" panose="00000700000000000000" pitchFamily="50" charset="0"/>
            </a:endParaRPr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61052" y="767343"/>
            <a:ext cx="2635056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61052" y="3530440"/>
            <a:ext cx="2635056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542388" y="767342"/>
            <a:ext cx="2635053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3542386" y="3530440"/>
            <a:ext cx="2635055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0034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8091" y="1119505"/>
            <a:ext cx="10405031" cy="2381521"/>
          </a:xfrm>
        </p:spPr>
        <p:txBody>
          <a:bodyPr anchor="b"/>
          <a:lstStyle>
            <a:lvl1pPr algn="ctr">
              <a:defRPr sz="598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3592866"/>
            <a:ext cx="9180910" cy="1651546"/>
          </a:xfrm>
        </p:spPr>
        <p:txBody>
          <a:bodyPr/>
          <a:lstStyle>
            <a:lvl1pPr marL="0" indent="0" algn="ctr">
              <a:buNone/>
              <a:defRPr sz="2394"/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114"/>
            <a:fld id="{AE7646FC-59C4-4A38-9A41-F28B232336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27.02.2023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11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114"/>
            <a:fld id="{DCF900ED-3C1E-46EF-8D42-FC5362B3A1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218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114"/>
            <a:fld id="{AE7646FC-59C4-4A38-9A41-F28B232336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27.02.2023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11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114"/>
            <a:fld id="{DCF900ED-3C1E-46EF-8D42-FC5362B3A1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184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10" y="1705387"/>
            <a:ext cx="10558046" cy="2845473"/>
          </a:xfrm>
        </p:spPr>
        <p:txBody>
          <a:bodyPr anchor="b"/>
          <a:lstStyle>
            <a:lvl1pPr>
              <a:defRPr sz="598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10" y="4577780"/>
            <a:ext cx="10558046" cy="1496367"/>
          </a:xfrm>
        </p:spPr>
        <p:txBody>
          <a:bodyPr/>
          <a:lstStyle>
            <a:lvl1pPr marL="0" indent="0">
              <a:buNone/>
              <a:defRPr sz="2394">
                <a:solidFill>
                  <a:schemeClr val="tx1"/>
                </a:solidFill>
              </a:defRPr>
            </a:lvl1pPr>
            <a:lvl2pPr marL="456057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121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3pPr>
            <a:lvl4pPr marL="1368171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4pPr>
            <a:lvl5pPr marL="1824228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5pPr>
            <a:lvl6pPr marL="2280285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6pPr>
            <a:lvl7pPr marL="2736342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7pPr>
            <a:lvl8pPr marL="319239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8pPr>
            <a:lvl9pPr marL="3648456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114"/>
            <a:fld id="{AE7646FC-59C4-4A38-9A41-F28B232336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27.02.2023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11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114"/>
            <a:fld id="{DCF900ED-3C1E-46EF-8D42-FC5362B3A1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3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4" y="1820976"/>
            <a:ext cx="5202516" cy="43402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4" y="1820976"/>
            <a:ext cx="5202516" cy="43402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114"/>
            <a:fld id="{AE7646FC-59C4-4A38-9A41-F28B232336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27.02.2023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11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114"/>
            <a:fld id="{DCF900ED-3C1E-46EF-8D42-FC5362B3A1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98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364198"/>
            <a:ext cx="10558046" cy="1322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80" y="1676882"/>
            <a:ext cx="5178606" cy="821814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80" y="2498697"/>
            <a:ext cx="5178606" cy="36752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1676882"/>
            <a:ext cx="5204110" cy="821814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2498697"/>
            <a:ext cx="5204110" cy="36752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114"/>
            <a:fld id="{AE7646FC-59C4-4A38-9A41-F28B232336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27.02.2023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11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114"/>
            <a:fld id="{DCF900ED-3C1E-46EF-8D42-FC5362B3A1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644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114"/>
            <a:fld id="{AE7646FC-59C4-4A38-9A41-F28B232336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27.02.2023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11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114"/>
            <a:fld id="{DCF900ED-3C1E-46EF-8D42-FC5362B3A1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353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114"/>
            <a:fld id="{AE7646FC-59C4-4A38-9A41-F28B232336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27.02.2023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11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114"/>
            <a:fld id="{DCF900ED-3C1E-46EF-8D42-FC5362B3A1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48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56036"/>
            <a:ext cx="3948110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0" y="984913"/>
            <a:ext cx="6197115" cy="4861216"/>
          </a:xfrm>
        </p:spPr>
        <p:txBody>
          <a:bodyPr/>
          <a:lstStyle>
            <a:lvl1pPr>
              <a:defRPr sz="3192"/>
            </a:lvl1pPr>
            <a:lvl2pPr>
              <a:defRPr sz="2793"/>
            </a:lvl2pPr>
            <a:lvl3pPr>
              <a:defRPr sz="2394"/>
            </a:lvl3pPr>
            <a:lvl4pPr>
              <a:defRPr sz="1995"/>
            </a:lvl4pPr>
            <a:lvl5pPr>
              <a:defRPr sz="1995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052161"/>
            <a:ext cx="3948110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114"/>
            <a:fld id="{AE7646FC-59C4-4A38-9A41-F28B232336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27.02.2023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11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114"/>
            <a:fld id="{DCF900ED-3C1E-46EF-8D42-FC5362B3A1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5330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56036"/>
            <a:ext cx="3948110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0" y="984913"/>
            <a:ext cx="6197115" cy="4861216"/>
          </a:xfrm>
        </p:spPr>
        <p:txBody>
          <a:bodyPr anchor="t"/>
          <a:lstStyle>
            <a:lvl1pPr marL="0" indent="0">
              <a:buNone/>
              <a:defRPr sz="3192"/>
            </a:lvl1pPr>
            <a:lvl2pPr marL="456057" indent="0">
              <a:buNone/>
              <a:defRPr sz="2793"/>
            </a:lvl2pPr>
            <a:lvl3pPr marL="912114" indent="0">
              <a:buNone/>
              <a:defRPr sz="2394"/>
            </a:lvl3pPr>
            <a:lvl4pPr marL="1368171" indent="0">
              <a:buNone/>
              <a:defRPr sz="1995"/>
            </a:lvl4pPr>
            <a:lvl5pPr marL="1824228" indent="0">
              <a:buNone/>
              <a:defRPr sz="1995"/>
            </a:lvl5pPr>
            <a:lvl6pPr marL="2280285" indent="0">
              <a:buNone/>
              <a:defRPr sz="1995"/>
            </a:lvl6pPr>
            <a:lvl7pPr marL="2736342" indent="0">
              <a:buNone/>
              <a:defRPr sz="1995"/>
            </a:lvl7pPr>
            <a:lvl8pPr marL="3192399" indent="0">
              <a:buNone/>
              <a:defRPr sz="1995"/>
            </a:lvl8pPr>
            <a:lvl9pPr marL="3648456" indent="0">
              <a:buNone/>
              <a:defRPr sz="199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052161"/>
            <a:ext cx="3948110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114"/>
            <a:fld id="{AE7646FC-59C4-4A38-9A41-F28B232336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27.02.2023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11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114"/>
            <a:fld id="{DCF900ED-3C1E-46EF-8D42-FC5362B3A1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7294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114"/>
            <a:fld id="{AE7646FC-59C4-4A38-9A41-F28B232336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27.02.2023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11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114"/>
            <a:fld id="{DCF900ED-3C1E-46EF-8D42-FC5362B3A1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1207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364195"/>
            <a:ext cx="2639511" cy="579704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364195"/>
            <a:ext cx="7765520" cy="57970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2114"/>
            <a:fld id="{AE7646FC-59C4-4A38-9A41-F28B232336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27.02.2023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11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114"/>
            <a:fld id="{DCF900ED-3C1E-46EF-8D42-FC5362B3A1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05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971" y="4395681"/>
            <a:ext cx="10405031" cy="1358606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6971" y="2899313"/>
            <a:ext cx="10405031" cy="1496366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61057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15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17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23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289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34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40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46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7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2061" y="1596127"/>
            <a:ext cx="5406535" cy="451443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22617" y="1596127"/>
            <a:ext cx="5406535" cy="451443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42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2" y="1531205"/>
            <a:ext cx="5408661" cy="63813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579" indent="0">
              <a:buNone/>
              <a:defRPr sz="2600" b="1"/>
            </a:lvl2pPr>
            <a:lvl3pPr marL="1221157" indent="0">
              <a:buNone/>
              <a:defRPr sz="2400" b="1"/>
            </a:lvl3pPr>
            <a:lvl4pPr marL="1831736" indent="0">
              <a:buNone/>
              <a:defRPr sz="2100" b="1"/>
            </a:lvl4pPr>
            <a:lvl5pPr marL="2442315" indent="0">
              <a:buNone/>
              <a:defRPr sz="2100" b="1"/>
            </a:lvl5pPr>
            <a:lvl6pPr marL="3052894" indent="0">
              <a:buNone/>
              <a:defRPr sz="2100" b="1"/>
            </a:lvl6pPr>
            <a:lvl7pPr marL="3663472" indent="0">
              <a:buNone/>
              <a:defRPr sz="2100" b="1"/>
            </a:lvl7pPr>
            <a:lvl8pPr marL="4274051" indent="0">
              <a:buNone/>
              <a:defRPr sz="2100" b="1"/>
            </a:lvl8pPr>
            <a:lvl9pPr marL="4884630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2062" y="2169337"/>
            <a:ext cx="5408661" cy="394122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8369" y="1531205"/>
            <a:ext cx="5410786" cy="63813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579" indent="0">
              <a:buNone/>
              <a:defRPr sz="2600" b="1"/>
            </a:lvl2pPr>
            <a:lvl3pPr marL="1221157" indent="0">
              <a:buNone/>
              <a:defRPr sz="2400" b="1"/>
            </a:lvl3pPr>
            <a:lvl4pPr marL="1831736" indent="0">
              <a:buNone/>
              <a:defRPr sz="2100" b="1"/>
            </a:lvl4pPr>
            <a:lvl5pPr marL="2442315" indent="0">
              <a:buNone/>
              <a:defRPr sz="2100" b="1"/>
            </a:lvl5pPr>
            <a:lvl6pPr marL="3052894" indent="0">
              <a:buNone/>
              <a:defRPr sz="2100" b="1"/>
            </a:lvl6pPr>
            <a:lvl7pPr marL="3663472" indent="0">
              <a:buNone/>
              <a:defRPr sz="2100" b="1"/>
            </a:lvl7pPr>
            <a:lvl8pPr marL="4274051" indent="0">
              <a:buNone/>
              <a:defRPr sz="2100" b="1"/>
            </a:lvl8pPr>
            <a:lvl9pPr marL="4884630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8369" y="2169337"/>
            <a:ext cx="5410786" cy="394122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59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1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73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4" y="272353"/>
            <a:ext cx="4027274" cy="115909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5974" y="272356"/>
            <a:ext cx="6843178" cy="5838210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2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2064" y="1431448"/>
            <a:ext cx="4027274" cy="4679118"/>
          </a:xfrm>
        </p:spPr>
        <p:txBody>
          <a:bodyPr/>
          <a:lstStyle>
            <a:lvl1pPr marL="0" indent="0">
              <a:buNone/>
              <a:defRPr sz="1900"/>
            </a:lvl1pPr>
            <a:lvl2pPr marL="610579" indent="0">
              <a:buNone/>
              <a:defRPr sz="1600"/>
            </a:lvl2pPr>
            <a:lvl3pPr marL="1221157" indent="0">
              <a:buNone/>
              <a:defRPr sz="1400"/>
            </a:lvl3pPr>
            <a:lvl4pPr marL="1831736" indent="0">
              <a:buNone/>
              <a:defRPr sz="1200"/>
            </a:lvl4pPr>
            <a:lvl5pPr marL="2442315" indent="0">
              <a:buNone/>
              <a:defRPr sz="1200"/>
            </a:lvl5pPr>
            <a:lvl6pPr marL="3052894" indent="0">
              <a:buNone/>
              <a:defRPr sz="1200"/>
            </a:lvl6pPr>
            <a:lvl7pPr marL="3663472" indent="0">
              <a:buNone/>
              <a:defRPr sz="1200"/>
            </a:lvl7pPr>
            <a:lvl8pPr marL="4274051" indent="0">
              <a:buNone/>
              <a:defRPr sz="1200"/>
            </a:lvl8pPr>
            <a:lvl9pPr marL="4884630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52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9363" y="4788376"/>
            <a:ext cx="7344728" cy="565296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9363" y="611214"/>
            <a:ext cx="7344728" cy="4104323"/>
          </a:xfrm>
        </p:spPr>
        <p:txBody>
          <a:bodyPr/>
          <a:lstStyle>
            <a:lvl1pPr marL="0" indent="0">
              <a:buNone/>
              <a:defRPr sz="4200"/>
            </a:lvl1pPr>
            <a:lvl2pPr marL="610579" indent="0">
              <a:buNone/>
              <a:defRPr sz="3700"/>
            </a:lvl2pPr>
            <a:lvl3pPr marL="1221157" indent="0">
              <a:buNone/>
              <a:defRPr sz="3200"/>
            </a:lvl3pPr>
            <a:lvl4pPr marL="1831736" indent="0">
              <a:buNone/>
              <a:defRPr sz="2600"/>
            </a:lvl4pPr>
            <a:lvl5pPr marL="2442315" indent="0">
              <a:buNone/>
              <a:defRPr sz="2600"/>
            </a:lvl5pPr>
            <a:lvl6pPr marL="3052894" indent="0">
              <a:buNone/>
              <a:defRPr sz="2600"/>
            </a:lvl6pPr>
            <a:lvl7pPr marL="3663472" indent="0">
              <a:buNone/>
              <a:defRPr sz="2600"/>
            </a:lvl7pPr>
            <a:lvl8pPr marL="4274051" indent="0">
              <a:buNone/>
              <a:defRPr sz="2600"/>
            </a:lvl8pPr>
            <a:lvl9pPr marL="4884630" indent="0">
              <a:buNone/>
              <a:defRPr sz="2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9363" y="5353671"/>
            <a:ext cx="7344728" cy="802814"/>
          </a:xfrm>
        </p:spPr>
        <p:txBody>
          <a:bodyPr/>
          <a:lstStyle>
            <a:lvl1pPr marL="0" indent="0">
              <a:buNone/>
              <a:defRPr sz="1900"/>
            </a:lvl1pPr>
            <a:lvl2pPr marL="610579" indent="0">
              <a:buNone/>
              <a:defRPr sz="1600"/>
            </a:lvl2pPr>
            <a:lvl3pPr marL="1221157" indent="0">
              <a:buNone/>
              <a:defRPr sz="1400"/>
            </a:lvl3pPr>
            <a:lvl4pPr marL="1831736" indent="0">
              <a:buNone/>
              <a:defRPr sz="1200"/>
            </a:lvl4pPr>
            <a:lvl5pPr marL="2442315" indent="0">
              <a:buNone/>
              <a:defRPr sz="1200"/>
            </a:lvl5pPr>
            <a:lvl6pPr marL="3052894" indent="0">
              <a:buNone/>
              <a:defRPr sz="1200"/>
            </a:lvl6pPr>
            <a:lvl7pPr marL="3663472" indent="0">
              <a:buNone/>
              <a:defRPr sz="1200"/>
            </a:lvl7pPr>
            <a:lvl8pPr marL="4274051" indent="0">
              <a:buNone/>
              <a:defRPr sz="1200"/>
            </a:lvl8pPr>
            <a:lvl9pPr marL="4884630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20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1" y="273939"/>
            <a:ext cx="11017092" cy="1140089"/>
          </a:xfrm>
          <a:prstGeom prst="rect">
            <a:avLst/>
          </a:prstGeom>
        </p:spPr>
        <p:txBody>
          <a:bodyPr vert="horz" lIns="122115" tIns="61058" rIns="122115" bIns="6105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1" y="1596127"/>
            <a:ext cx="11017092" cy="4514439"/>
          </a:xfrm>
          <a:prstGeom prst="rect">
            <a:avLst/>
          </a:prstGeom>
        </p:spPr>
        <p:txBody>
          <a:bodyPr vert="horz" lIns="122115" tIns="61058" rIns="122115" bIns="6105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2061" y="6340166"/>
            <a:ext cx="2856283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5E5A1-7306-42CE-A674-07289B189E4A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82415" y="6340166"/>
            <a:ext cx="3876384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2869" y="6340166"/>
            <a:ext cx="2856283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46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221157" rtl="0" eaLnBrk="1" latinLnBrk="0" hangingPunct="1">
        <a:spcBef>
          <a:spcPct val="0"/>
        </a:spcBef>
        <a:buNone/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934" indent="-457934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90" indent="-381612" algn="l" defTabSz="1221157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6447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7025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7604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8183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8762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9340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89919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579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157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1736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2315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2894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3472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4051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630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5" y="364198"/>
            <a:ext cx="10558046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5" y="1820976"/>
            <a:ext cx="10558046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4" y="6340168"/>
            <a:ext cx="275427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114"/>
            <a:fld id="{AE7646FC-59C4-4A38-9A41-F28B232336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27.02.2023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6340168"/>
            <a:ext cx="413140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11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7" y="6340168"/>
            <a:ext cx="275427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114"/>
            <a:fld id="{DCF900ED-3C1E-46EF-8D42-FC5362B3A1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211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55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2114" rtl="0" eaLnBrk="1" latinLnBrk="0" hangingPunct="1">
        <a:lnSpc>
          <a:spcPct val="90000"/>
        </a:lnSpc>
        <a:spcBef>
          <a:spcPct val="0"/>
        </a:spcBef>
        <a:buNone/>
        <a:defRPr sz="43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029" indent="-228029" algn="l" defTabSz="91211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7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86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2pPr>
      <a:lvl3pPr marL="1140143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3pPr>
      <a:lvl4pPr marL="1596200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2052257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508314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108123"/>
            <a:ext cx="12241213" cy="6840538"/>
            <a:chOff x="0" y="0"/>
            <a:chExt cx="12192000" cy="6858000"/>
          </a:xfrm>
          <a:solidFill>
            <a:srgbClr val="92D050"/>
          </a:solidFill>
        </p:grpSpPr>
        <p:sp>
          <p:nvSpPr>
            <p:cNvPr id="14" name="Freeform 1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2666230 w 10944667"/>
                <a:gd name="connsiteY0" fmla="*/ 0 h 6858001"/>
                <a:gd name="connsiteX1" fmla="*/ 10944667 w 10944667"/>
                <a:gd name="connsiteY1" fmla="*/ 0 h 6858001"/>
                <a:gd name="connsiteX2" fmla="*/ 4086666 w 10944667"/>
                <a:gd name="connsiteY2" fmla="*/ 6858001 h 6858001"/>
                <a:gd name="connsiteX3" fmla="*/ 0 w 10944667"/>
                <a:gd name="connsiteY3" fmla="*/ 6858001 h 6858001"/>
                <a:gd name="connsiteX4" fmla="*/ 0 w 10944667"/>
                <a:gd name="connsiteY4" fmla="*/ 266623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667" h="6858001">
                  <a:moveTo>
                    <a:pt x="2666230" y="0"/>
                  </a:moveTo>
                  <a:lnTo>
                    <a:pt x="10944667" y="0"/>
                  </a:lnTo>
                  <a:lnTo>
                    <a:pt x="4086666" y="6858001"/>
                  </a:lnTo>
                  <a:lnTo>
                    <a:pt x="0" y="6858001"/>
                  </a:lnTo>
                  <a:lnTo>
                    <a:pt x="0" y="266623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24" name="TextBox 14"/>
            <p:cNvSpPr txBox="1">
              <a:spLocks noChangeArrowheads="1"/>
            </p:cNvSpPr>
            <p:nvPr/>
          </p:nvSpPr>
          <p:spPr bwMode="auto">
            <a:xfrm>
              <a:off x="4581856" y="1624203"/>
              <a:ext cx="183987" cy="70969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endParaRPr lang="en-US" altLang="ru-RU" sz="4000" b="1" dirty="0">
                <a:solidFill>
                  <a:srgbClr val="FFFFFF"/>
                </a:solidFill>
                <a:latin typeface="Gotham Pro" pitchFamily="2" charset="0"/>
                <a:cs typeface="Gotham Pro" pitchFamily="2" charset="0"/>
              </a:endParaRPr>
            </a:p>
          </p:txBody>
        </p:sp>
        <p:sp>
          <p:nvSpPr>
            <p:cNvPr id="30726" name="Прямоугольник 1"/>
            <p:cNvSpPr>
              <a:spLocks noChangeArrowheads="1"/>
            </p:cNvSpPr>
            <p:nvPr/>
          </p:nvSpPr>
          <p:spPr bwMode="auto">
            <a:xfrm>
              <a:off x="1172510" y="5830249"/>
              <a:ext cx="1713427" cy="4628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b="1" dirty="0" smtClean="0">
                  <a:solidFill>
                    <a:schemeClr val="bg1"/>
                  </a:solidFill>
                  <a:latin typeface="Gotham Pro" panose="02000503040000020004" charset="0"/>
                  <a:cs typeface="Gotham Pro" panose="02000503040000020004" charset="0"/>
                </a:rPr>
                <a:t>2022-2023</a:t>
              </a:r>
              <a:endParaRPr lang="ru-RU" altLang="ru-RU" b="1" dirty="0">
                <a:latin typeface="Gotham Pro" panose="02000503040000020004" charset="0"/>
                <a:cs typeface="Gotham Pro" panose="02000503040000020004" charset="0"/>
              </a:endParaRPr>
            </a:p>
          </p:txBody>
        </p:sp>
        <p:pic>
          <p:nvPicPr>
            <p:cNvPr id="30727" name="Picture 2" descr="C:\Users\User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025" y="198438"/>
              <a:ext cx="450850" cy="50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 descr="C:\Users\User\Desktop\lipeckaya_coa_small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7162" y="5490662"/>
              <a:ext cx="932777" cy="1186362"/>
            </a:xfrm>
            <a:prstGeom prst="rect">
              <a:avLst/>
            </a:prstGeom>
            <a:solidFill>
              <a:srgbClr val="FFFFFF"/>
            </a:solidFill>
          </p:spPr>
        </p:pic>
      </p:grpSp>
      <p:sp>
        <p:nvSpPr>
          <p:cNvPr id="10" name="Rectangle 6"/>
          <p:cNvSpPr/>
          <p:nvPr/>
        </p:nvSpPr>
        <p:spPr>
          <a:xfrm flipH="1">
            <a:off x="1001642" y="4735981"/>
            <a:ext cx="46037" cy="7112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323232"/>
              </a:solidFill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7893" y="4831252"/>
            <a:ext cx="499271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rgbClr val="FFFFFF"/>
                </a:solidFill>
                <a:latin typeface="Raleway" panose="020B0503030101060003" pitchFamily="34" charset="0"/>
                <a:ea typeface="Questrial" panose="020B0306030504020204" pitchFamily="34" charset="0"/>
                <a:cs typeface="Questrial" panose="02000000000000000000" pitchFamily="2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Gotham Pro" panose="02000503040000020004" charset="0"/>
                <a:cs typeface="Gotham Pro" panose="02000503040000020004" charset="0"/>
              </a:rPr>
              <a:t>МАОУ гимназия № 69 г.Липецка</a:t>
            </a:r>
            <a:endParaRPr lang="en-US" b="1" dirty="0">
              <a:latin typeface="Gotham Pro" panose="02000503040000020004" charset="0"/>
              <a:cs typeface="Gotham Pro" panose="0200050304000002000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6109" y="1932557"/>
            <a:ext cx="96490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Futura PT Medium" pitchFamily="34" charset="-52"/>
              </a:rPr>
              <a:t>Сокращение процесса получения администрацией гимназии внутренних документов / информации ОУ</a:t>
            </a:r>
            <a:endParaRPr lang="ru-RU" sz="3600" b="1" dirty="0">
              <a:solidFill>
                <a:schemeClr val="bg1"/>
              </a:solidFill>
              <a:latin typeface="Futura PT Medium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94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6" y="78200"/>
            <a:ext cx="11017092" cy="703623"/>
          </a:xfrm>
        </p:spPr>
        <p:txBody>
          <a:bodyPr>
            <a:normAutofit fontScale="90000"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ШАГ 7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КАРТА </a:t>
            </a:r>
            <a:r>
              <a:rPr lang="ru-RU" sz="2800" b="1" u="sng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ТЕКУЩЕГО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СОСТОЯНИЯ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ПРОЦЕССА</a:t>
            </a:r>
            <a:b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(ПРИ ЗАВЕРШЕНИИ РЕАЛИЗАЦИИ ПРОЕКТА)</a:t>
            </a:r>
            <a:endParaRPr lang="ru-RU" sz="12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5776" y="1460887"/>
            <a:ext cx="2789383" cy="940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ИНФОРМАЦИОННЫЙ ЗАПРОС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13928" y="1332036"/>
            <a:ext cx="3823583" cy="116468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ПОИСК НЕОБХОДИМОЙ ИНФОРМАЦИИ / ДОКУМЕНТА ВО ВНУТРИШКОЛЬНОЙ ИНФОРМАЦИОННОЙ СЕТИ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479752" y="1188020"/>
            <a:ext cx="2897306" cy="150298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ОЗНАКОМЛЕНИЕ И АНАЛИЗ ПОЛУЧЕННОЙ ИНФОРМАЦИИ / ДОКУМЕНТА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74674" y="3305599"/>
            <a:ext cx="3633878" cy="228455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ПРИНЯТИЕ РЕШЕНИЯ</a:t>
            </a:r>
            <a:endParaRPr lang="ru-RU" sz="1400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3040364" y="1759490"/>
            <a:ext cx="360588" cy="2564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7423521" y="1734415"/>
            <a:ext cx="935259" cy="3242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840686" y="3537914"/>
            <a:ext cx="3591738" cy="184282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ОБСУЖДЕНИЕ </a:t>
            </a:r>
          </a:p>
          <a:p>
            <a:pPr algn="ctr"/>
            <a:r>
              <a:rPr lang="ru-RU" sz="1400" dirty="0" smtClean="0"/>
              <a:t>ИНФОРМАЦИИ / ДОКУМЕНТА </a:t>
            </a:r>
          </a:p>
          <a:p>
            <a:pPr algn="ctr"/>
            <a:r>
              <a:rPr lang="ru-RU" sz="1400" dirty="0" smtClean="0"/>
              <a:t>С ЗАИНТЕРЕСОВАННЫМИ ЛИЦАМИ </a:t>
            </a:r>
          </a:p>
          <a:p>
            <a:pPr algn="ctr"/>
            <a:r>
              <a:rPr lang="ru-RU" sz="1400" dirty="0" smtClean="0"/>
              <a:t>(*ПРИ НЕОБХОДИМОСТИ)</a:t>
            </a:r>
          </a:p>
        </p:txBody>
      </p:sp>
      <p:sp>
        <p:nvSpPr>
          <p:cNvPr id="4" name="Овал 3"/>
          <p:cNvSpPr/>
          <p:nvPr/>
        </p:nvSpPr>
        <p:spPr>
          <a:xfrm>
            <a:off x="5506012" y="2383178"/>
            <a:ext cx="1162560" cy="63334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+1 мин.</a:t>
            </a:r>
            <a:endParaRPr lang="ru-RU" sz="1400" dirty="0"/>
          </a:p>
        </p:txBody>
      </p:sp>
      <p:sp>
        <p:nvSpPr>
          <p:cNvPr id="16" name="Овал 15"/>
          <p:cNvSpPr/>
          <p:nvPr/>
        </p:nvSpPr>
        <p:spPr>
          <a:xfrm>
            <a:off x="10657110" y="986355"/>
            <a:ext cx="1301228" cy="58586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+4-5мин.</a:t>
            </a:r>
            <a:endParaRPr lang="ru-RU" sz="14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9360966" y="2796700"/>
            <a:ext cx="288032" cy="635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5688558" y="4356373"/>
            <a:ext cx="98001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480646" y="5091773"/>
            <a:ext cx="1301228" cy="99675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+7-8 мин.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368078" y="5274032"/>
            <a:ext cx="1301228" cy="11249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+1-2 мин.</a:t>
            </a:r>
            <a:endParaRPr lang="ru-RU" sz="1400" dirty="0"/>
          </a:p>
        </p:txBody>
      </p:sp>
      <p:sp>
        <p:nvSpPr>
          <p:cNvPr id="24" name="Выгнутая влево стрелка 23"/>
          <p:cNvSpPr/>
          <p:nvPr/>
        </p:nvSpPr>
        <p:spPr>
          <a:xfrm>
            <a:off x="410789" y="2401141"/>
            <a:ext cx="1503382" cy="2090407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58816" y="2691001"/>
            <a:ext cx="1162560" cy="122791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ИТОГО 15 </a:t>
            </a:r>
            <a:r>
              <a:rPr lang="ru-RU" sz="1400" b="1" dirty="0" smtClean="0">
                <a:solidFill>
                  <a:schemeClr val="tx2"/>
                </a:solidFill>
              </a:rPr>
              <a:t>мин.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26" name="Выгнутая вверх стрелка 25"/>
          <p:cNvSpPr/>
          <p:nvPr/>
        </p:nvSpPr>
        <p:spPr>
          <a:xfrm>
            <a:off x="1296070" y="78200"/>
            <a:ext cx="9136354" cy="1109820"/>
          </a:xfrm>
          <a:prstGeom prst="curved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9382207" y="35382"/>
            <a:ext cx="1162560" cy="63334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6 мин.</a:t>
            </a:r>
            <a:endParaRPr lang="ru-RU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0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898" y="0"/>
            <a:ext cx="11017092" cy="770066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8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ПРОИЗВОДСТВЕННЫЙ АНАЛИЗ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36035" y="2484165"/>
            <a:ext cx="3204288" cy="40324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400" b="1" dirty="0" smtClean="0">
                <a:solidFill>
                  <a:schemeClr val="tx2"/>
                </a:solidFill>
              </a:rPr>
              <a:t>СОКРАЩЕНИЕ ВРЕМЕНИ ПОИСКА НЕОБХОДИМОЙ ИНФОРМАЦИИ / ДОКУМЕНТА (С 1 ЧАСА ДО 6 МИНУТ)</a:t>
            </a:r>
          </a:p>
          <a:p>
            <a:pPr marL="0" indent="0" algn="ctr">
              <a:buNone/>
            </a:pPr>
            <a:endParaRPr lang="ru-RU" sz="14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1400" b="1" dirty="0" smtClean="0">
                <a:solidFill>
                  <a:schemeClr val="tx2"/>
                </a:solidFill>
              </a:rPr>
              <a:t>ОПЕРАТИВНОЕ РЕГАГИРОВАНИЕ НА ТЕКУЩИЕ ОБРАЗОВАТЕЛЬНЫЕ ПРОЦЕССЫ (С 1 ЧАСА ДО </a:t>
            </a:r>
            <a:r>
              <a:rPr lang="ru-RU" sz="1400" b="1" dirty="0" smtClean="0">
                <a:solidFill>
                  <a:schemeClr val="tx2"/>
                </a:solidFill>
              </a:rPr>
              <a:t>15 </a:t>
            </a:r>
            <a:r>
              <a:rPr lang="ru-RU" sz="1400" b="1" dirty="0" smtClean="0">
                <a:solidFill>
                  <a:schemeClr val="tx2"/>
                </a:solidFill>
              </a:rPr>
              <a:t>МИНУТ)</a:t>
            </a:r>
          </a:p>
          <a:p>
            <a:pPr marL="0" indent="0" algn="ctr">
              <a:buNone/>
            </a:pPr>
            <a:endParaRPr lang="ru-RU" sz="14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1400" b="1" dirty="0" smtClean="0">
                <a:solidFill>
                  <a:schemeClr val="tx2"/>
                </a:solidFill>
              </a:rPr>
              <a:t>ФУНКЦИОНИРОВАНИЕ ЕДИНОЙ СТРУКТУРИРОВАННОЙ СИСТЕМЫ РАЗМЕЩЕНИЯ И ОБМЕНА ИНФОРМАЦИЕЙ ВНУТРИ ОУ</a:t>
            </a:r>
            <a:endParaRPr lang="ru-RU" sz="14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ru-RU" sz="1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1400" b="1" dirty="0" smtClean="0">
                <a:solidFill>
                  <a:schemeClr val="tx2"/>
                </a:solidFill>
              </a:rPr>
              <a:t>ВОЗМОЖНОСТЬ ЭЛЕКТРОННОГО ОБМЕНА БОЛЬШИМИ ИНФОРМАЦИОННЫМИ ДАННЫМИ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24354" y="2484165"/>
            <a:ext cx="3559103" cy="3960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ОТСУТСТВИЕ ВОЗМОЖНОСТИ ВКЛЮЧЕНИЯ ФИНАНСОВОЙ СЛУЖБЫ В ДАННЫЙ ПРОЕКТ (ПРИЧИНА – ИНФОРМАЦИОННАЯ БЕЗОПАСНОСТЬ) 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3560" y="971997"/>
            <a:ext cx="110483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ВНУТРИШКОЛЬНАЯ ЭЛЕКТРОННАЯ ИНФОРМАЦИОННАЯ СЕТЬ ОБЪЕДИНЯЕТ </a:t>
            </a:r>
          </a:p>
          <a:p>
            <a:pPr algn="ctr"/>
            <a:r>
              <a:rPr lang="ru-RU" sz="2000" dirty="0" smtClean="0"/>
              <a:t>10 ЧЛЕНОВ АДМИНИСТРАЦИИ, 69 ПЕДАГОГОВ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20885" y="2484165"/>
            <a:ext cx="3533650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</a:rPr>
              <a:t>СОВЕВРЕМЕННОЕ ВНЕСЕНИЕ ИНФОРМАЦИИ / РАЗМЕЩЕНИЕ ДОКУМЕНТОВ СОТРУДНИКАМИ</a:t>
            </a:r>
          </a:p>
          <a:p>
            <a:pPr algn="ctr"/>
            <a:endParaRPr lang="ru-RU" sz="1800" b="1" dirty="0">
              <a:solidFill>
                <a:schemeClr val="tx2"/>
              </a:solidFill>
            </a:endParaRPr>
          </a:p>
          <a:p>
            <a:pPr algn="ctr"/>
            <a:r>
              <a:rPr lang="ru-RU" sz="1800" b="1" dirty="0" smtClean="0">
                <a:solidFill>
                  <a:schemeClr val="tx2"/>
                </a:solidFill>
              </a:rPr>
              <a:t>УВЕЛИЧЕНИЕ ВРЕМЕНИ НА ПРИНЯТИЕ РЕШЕНИЯ ПРИ ПОЛУЧЕНИИ ДОПОЛНИТЕЛЬНОЙ </a:t>
            </a:r>
            <a:r>
              <a:rPr lang="ru-RU" sz="1800" b="1" dirty="0" smtClean="0">
                <a:solidFill>
                  <a:schemeClr val="tx2"/>
                </a:solidFill>
              </a:rPr>
              <a:t>ИНФОРМАЦИИ</a:t>
            </a:r>
          </a:p>
          <a:p>
            <a:pPr algn="ctr"/>
            <a:endParaRPr lang="ru-RU" sz="1800" b="1" dirty="0">
              <a:solidFill>
                <a:schemeClr val="tx2"/>
              </a:solidFill>
            </a:endParaRPr>
          </a:p>
          <a:p>
            <a:pPr algn="ctr"/>
            <a:r>
              <a:rPr lang="ru-RU" sz="1800" b="1" dirty="0" smtClean="0">
                <a:solidFill>
                  <a:schemeClr val="tx2"/>
                </a:solidFill>
              </a:rPr>
              <a:t>ОГРАНИЧЕНИЕ ДОСТУПА К ОПРЕДЕЛЕННОЙ ИНФОРМАЦИИ ЦЕЛЕВЫХ АУДИТОРИЙ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1080046" y="1836093"/>
            <a:ext cx="1330100" cy="576064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+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5503394" y="1836093"/>
            <a:ext cx="1330100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9638855" y="1820133"/>
            <a:ext cx="1330100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-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974" y="66325"/>
            <a:ext cx="11161240" cy="368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2114"/>
            <a:r>
              <a:rPr lang="ru-RU" sz="1795" b="1" dirty="0" smtClean="0">
                <a:latin typeface="Book Antiqua" panose="02040602050305030304" pitchFamily="18" charset="0"/>
              </a:rPr>
              <a:t>Шаг 9. Схема </a:t>
            </a:r>
            <a:r>
              <a:rPr lang="ru-RU" sz="1795" b="1" dirty="0" smtClean="0">
                <a:latin typeface="Book Antiqua" panose="02040602050305030304" pitchFamily="18" charset="0"/>
              </a:rPr>
              <a:t>организации </a:t>
            </a:r>
            <a:r>
              <a:rPr lang="ru-RU" sz="1795" b="1" dirty="0" smtClean="0">
                <a:latin typeface="Book Antiqua" panose="02040602050305030304" pitchFamily="18" charset="0"/>
              </a:rPr>
              <a:t>электронной информационной </a:t>
            </a:r>
            <a:r>
              <a:rPr lang="ru-RU" sz="1795" b="1" dirty="0" smtClean="0">
                <a:latin typeface="Book Antiqua" panose="02040602050305030304" pitchFamily="18" charset="0"/>
              </a:rPr>
              <a:t>сети внутри ОУ</a:t>
            </a:r>
            <a:endParaRPr lang="ru-RU" sz="1795" b="1" dirty="0">
              <a:latin typeface="Book Antiqua" panose="0204060205030503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96519" y="1722712"/>
            <a:ext cx="2173629" cy="761451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207" tIns="45604" rIns="91207" bIns="45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2114"/>
            <a:r>
              <a:rPr lang="ru-RU" sz="1795" dirty="0" smtClean="0">
                <a:solidFill>
                  <a:prstClr val="white"/>
                </a:solidFill>
                <a:latin typeface="Calibri" panose="020F0502020204030204"/>
              </a:rPr>
              <a:t>ШКОЛЬНАЯ </a:t>
            </a:r>
            <a:r>
              <a:rPr lang="ru-RU" sz="1795" dirty="0" smtClean="0">
                <a:solidFill>
                  <a:prstClr val="white"/>
                </a:solidFill>
                <a:latin typeface="Calibri" panose="020F0502020204030204"/>
              </a:rPr>
              <a:t>СЕТЬ </a:t>
            </a:r>
            <a:r>
              <a:rPr lang="ru-RU" sz="1000" dirty="0" smtClean="0">
                <a:solidFill>
                  <a:prstClr val="white"/>
                </a:solidFill>
                <a:latin typeface="Calibri" panose="020F0502020204030204"/>
              </a:rPr>
              <a:t>(ОБЩИЙ ДОСТУП)</a:t>
            </a:r>
            <a:endParaRPr lang="ru-RU" sz="10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83674" y="1722713"/>
            <a:ext cx="3057012" cy="76145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207" tIns="45604" rIns="91207" bIns="45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2114"/>
            <a:r>
              <a:rPr lang="ru-RU" sz="1795" dirty="0" smtClean="0">
                <a:solidFill>
                  <a:prstClr val="white"/>
                </a:solidFill>
                <a:latin typeface="Calibri" panose="020F0502020204030204"/>
              </a:rPr>
              <a:t>АДМИНИСТРАТИВНАЯ СЕТЬ </a:t>
            </a:r>
          </a:p>
          <a:p>
            <a:pPr algn="ctr" defTabSz="912114"/>
            <a:r>
              <a:rPr lang="ru-RU" sz="1000" dirty="0" smtClean="0">
                <a:solidFill>
                  <a:prstClr val="white"/>
                </a:solidFill>
                <a:latin typeface="Calibri" panose="020F0502020204030204"/>
              </a:rPr>
              <a:t>(ОГРАНИЧЕННЫЙ ДОСТУП – </a:t>
            </a:r>
          </a:p>
          <a:p>
            <a:pPr algn="ctr" defTabSz="912114"/>
            <a:r>
              <a:rPr lang="ru-RU" sz="1000" dirty="0" smtClean="0">
                <a:solidFill>
                  <a:prstClr val="white"/>
                </a:solidFill>
                <a:latin typeface="Calibri" panose="020F0502020204030204"/>
              </a:rPr>
              <a:t>ТОЛЬКО ЧЛЕНЫ АДМИНИСТРАЦИИ)</a:t>
            </a:r>
            <a:endParaRPr lang="ru-RU" sz="10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47555" y="537744"/>
            <a:ext cx="10505697" cy="54106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207" tIns="45604" rIns="91207" bIns="45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714173" algn="ctr" defTabSz="912114"/>
            <a:r>
              <a:rPr lang="ru-RU" sz="2800" b="1" dirty="0" smtClean="0">
                <a:solidFill>
                  <a:prstClr val="white"/>
                </a:solidFill>
                <a:latin typeface="Calibri" panose="020F0502020204030204"/>
              </a:rPr>
              <a:t>СЕРВЕР ГИМНАЗИИ</a:t>
            </a:r>
            <a:endParaRPr lang="ru-RU" sz="28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0556" y1="23889" x2="40556" y2="23889"/>
                        <a14:foregroundMark x1="53667" y1="39028" x2="53667" y2="39028"/>
                        <a14:foregroundMark x1="47111" y1="59306" x2="47111" y2="59306"/>
                        <a14:foregroundMark x1="74444" y1="71944" x2="74444" y2="71944"/>
                        <a14:foregroundMark x1="80556" y1="59306" x2="80556" y2="59306"/>
                        <a14:foregroundMark x1="78556" y1="73889" x2="80556" y2="75694"/>
                        <a14:foregroundMark x1="68333" y1="49861" x2="68333" y2="49861"/>
                        <a14:foregroundMark x1="59778" y1="58611" x2="59778" y2="58611"/>
                        <a14:foregroundMark x1="55222" y1="59861" x2="55222" y2="59861"/>
                        <a14:foregroundMark x1="54778" y1="63750" x2="54778" y2="63750"/>
                        <a14:foregroundMark x1="60333" y1="78194" x2="60333" y2="78194"/>
                        <a14:foregroundMark x1="44111" y1="44167" x2="44111" y2="44167"/>
                        <a14:foregroundMark x1="43556" y1="54167" x2="43556" y2="54167"/>
                        <a14:foregroundMark x1="59778" y1="51111" x2="59778" y2="51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126" y="550076"/>
            <a:ext cx="625849" cy="500680"/>
          </a:xfrm>
          <a:prstGeom prst="rect">
            <a:avLst/>
          </a:prstGeom>
        </p:spPr>
      </p:pic>
      <p:sp>
        <p:nvSpPr>
          <p:cNvPr id="23" name="Скругленный прямоугольник 22"/>
          <p:cNvSpPr/>
          <p:nvPr/>
        </p:nvSpPr>
        <p:spPr>
          <a:xfrm>
            <a:off x="1566072" y="1722713"/>
            <a:ext cx="2099085" cy="7614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207" tIns="45604" rIns="91207" bIns="45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2114"/>
            <a:r>
              <a:rPr lang="ru-RU" sz="1795" dirty="0" smtClean="0">
                <a:solidFill>
                  <a:prstClr val="white"/>
                </a:solidFill>
                <a:latin typeface="Calibri" panose="020F0502020204030204"/>
              </a:rPr>
              <a:t>ДЕЖУРСТВО</a:t>
            </a:r>
          </a:p>
          <a:p>
            <a:pPr algn="ctr" defTabSz="912114"/>
            <a:r>
              <a:rPr lang="ru-RU" sz="1000" dirty="0" smtClean="0">
                <a:solidFill>
                  <a:prstClr val="white"/>
                </a:solidFill>
                <a:latin typeface="Calibri" panose="020F0502020204030204"/>
              </a:rPr>
              <a:t>(ОБЩИЙ ДОСТУП, </a:t>
            </a:r>
          </a:p>
          <a:p>
            <a:pPr algn="ctr" defTabSz="912114"/>
            <a:r>
              <a:rPr lang="ru-RU" sz="1000" dirty="0" smtClean="0">
                <a:solidFill>
                  <a:prstClr val="white"/>
                </a:solidFill>
                <a:latin typeface="Calibri" panose="020F0502020204030204"/>
              </a:rPr>
              <a:t>В Т.Ч. ДЛЯ ДЕЖУРНОГО КЛАССА)</a:t>
            </a:r>
            <a:endParaRPr lang="ru-RU" sz="10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447556" y="1176411"/>
            <a:ext cx="10505697" cy="1346272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14"/>
            <a:endParaRPr lang="ru-RU" sz="179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950" y="1923163"/>
            <a:ext cx="1008112" cy="4809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b="1" dirty="0" smtClean="0"/>
              <a:t>инструкция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697" y="630027"/>
            <a:ext cx="1216618" cy="935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/>
              <a:t>стандарт</a:t>
            </a:r>
            <a:endParaRPr lang="ru-RU" sz="2000" b="1" u="sng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636735" y="1613138"/>
            <a:ext cx="166542" cy="2176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9512158" y="1722712"/>
            <a:ext cx="2099085" cy="761451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207" tIns="45604" rIns="91207" bIns="45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2114"/>
            <a:r>
              <a:rPr lang="ru-RU" sz="1795" dirty="0" smtClean="0">
                <a:solidFill>
                  <a:prstClr val="white"/>
                </a:solidFill>
                <a:latin typeface="Calibri" panose="020F0502020204030204"/>
              </a:rPr>
              <a:t>ВИДЕО-, </a:t>
            </a:r>
            <a:r>
              <a:rPr lang="ru-RU" sz="1795" dirty="0" smtClean="0">
                <a:solidFill>
                  <a:prstClr val="white"/>
                </a:solidFill>
                <a:latin typeface="Calibri" panose="020F0502020204030204"/>
              </a:rPr>
              <a:t>ФОТОАРХИВ </a:t>
            </a:r>
          </a:p>
          <a:p>
            <a:pPr algn="ctr" defTabSz="912114"/>
            <a:r>
              <a:rPr lang="ru-RU" sz="1000" dirty="0" smtClean="0">
                <a:solidFill>
                  <a:prstClr val="white"/>
                </a:solidFill>
                <a:latin typeface="Calibri" panose="020F0502020204030204"/>
              </a:rPr>
              <a:t>(ОБЩИЙ ДОСТУП)</a:t>
            </a:r>
            <a:endParaRPr lang="ru-RU" sz="10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888649" y="3265498"/>
            <a:ext cx="2952037" cy="169401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207" tIns="45604" rIns="91207" bIns="45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ВХОДЯЩАЯ ДОКУМЕНТАЦИЯ</a:t>
            </a:r>
          </a:p>
          <a:p>
            <a:pPr marL="342900" indent="-3429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ИСХОДЯЩАЯ ДОКУМЕНТАЦИЯ</a:t>
            </a:r>
          </a:p>
          <a:p>
            <a:pPr marL="342900" indent="-3429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НОРМАТИВНЫЕ ДОКУМЕНТЫ</a:t>
            </a:r>
          </a:p>
          <a:p>
            <a:pPr marL="342900" indent="-3429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ПЛАНЫ РАБОТЫ</a:t>
            </a:r>
          </a:p>
          <a:p>
            <a:pPr marL="342900" indent="-3429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САМООБСЛЕДОВАНИЕ</a:t>
            </a:r>
          </a:p>
          <a:p>
            <a:pPr marL="342900" indent="-3429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ВСОКО</a:t>
            </a:r>
          </a:p>
          <a:p>
            <a:pPr marL="342900" indent="-3429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ВПР</a:t>
            </a:r>
          </a:p>
          <a:p>
            <a:pPr marL="342900" indent="-3429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ММСО</a:t>
            </a:r>
          </a:p>
          <a:p>
            <a:pPr marL="342900" indent="-3429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……….. (ДРУГИЕ ПАПКИ ПО НАПРАВЛЕНИЯМ)</a:t>
            </a:r>
            <a:endParaRPr lang="ru-RU" sz="11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1551809" y="1271812"/>
            <a:ext cx="10059434" cy="38306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207" tIns="45604" rIns="91207" bIns="45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2114"/>
            <a:r>
              <a:rPr lang="ru-RU" sz="1795" dirty="0" smtClean="0">
                <a:solidFill>
                  <a:prstClr val="white"/>
                </a:solidFill>
                <a:latin typeface="Calibri" panose="020F0502020204030204"/>
              </a:rPr>
              <a:t>СТРУКТУРНЫЕ ПАПКИ (1 ЭШЕЛОН)</a:t>
            </a:r>
            <a:endParaRPr lang="ru-RU" sz="1795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447554" y="2662355"/>
            <a:ext cx="10505697" cy="2414097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14"/>
            <a:endParaRPr lang="ru-RU" sz="179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1551809" y="3388281"/>
            <a:ext cx="2113348" cy="11129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207" tIns="45604" rIns="91207" bIns="45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defTabSz="912114">
              <a:buAutoNum type="arabicPeriod"/>
            </a:pPr>
            <a:r>
              <a:rPr lang="ru-RU" sz="1400" dirty="0" smtClean="0">
                <a:solidFill>
                  <a:prstClr val="white"/>
                </a:solidFill>
                <a:latin typeface="Calibri" panose="020F0502020204030204"/>
              </a:rPr>
              <a:t>ПОСЕЩАЕМОСТЬ – СТАТИСТИКА</a:t>
            </a:r>
          </a:p>
          <a:p>
            <a:pPr marL="342900" indent="-342900" defTabSz="912114">
              <a:buAutoNum type="arabicPeriod"/>
            </a:pPr>
            <a:r>
              <a:rPr lang="ru-RU" sz="1400" dirty="0" smtClean="0">
                <a:solidFill>
                  <a:prstClr val="white"/>
                </a:solidFill>
                <a:latin typeface="Calibri" panose="020F0502020204030204"/>
              </a:rPr>
              <a:t>ДОКУМЕНТЫ - ШАБЛОНЫ</a:t>
            </a:r>
            <a:endParaRPr lang="ru-RU" sz="14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996519" y="3262066"/>
            <a:ext cx="2173629" cy="1709338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207" tIns="45604" rIns="91207" bIns="45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ОБЩИЙ РЕСУРС (ОБМЕН)</a:t>
            </a:r>
          </a:p>
          <a:p>
            <a:pPr marL="228600" indent="-2286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СОТРУДНИКИ</a:t>
            </a:r>
          </a:p>
          <a:p>
            <a:pPr marL="228600" indent="-2286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РАБОЧИЕ ПРОГРАММЫ</a:t>
            </a:r>
          </a:p>
          <a:p>
            <a:pPr marL="228600" indent="-2286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КАФЕДРЫ</a:t>
            </a:r>
          </a:p>
          <a:p>
            <a:pPr marL="228600" indent="-2286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МУЗЕИ</a:t>
            </a:r>
          </a:p>
          <a:p>
            <a:pPr marL="228600" indent="-2286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ЭКСТЕРНЫ</a:t>
            </a:r>
          </a:p>
          <a:p>
            <a:pPr marL="228600" indent="-2286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ДОСТИЖЕНИЯ ГИМНАЗИИ</a:t>
            </a:r>
          </a:p>
          <a:p>
            <a:pPr marL="228600" indent="-228600" defTabSz="912114">
              <a:buAutoNum type="arabicPeriod"/>
            </a:pPr>
            <a:r>
              <a:rPr lang="ru-RU" sz="1100" dirty="0" smtClean="0">
                <a:solidFill>
                  <a:prstClr val="white"/>
                </a:solidFill>
                <a:latin typeface="Calibri" panose="020F0502020204030204"/>
              </a:rPr>
              <a:t>…….. (ДРУГИЕ ПАПКИ ПО НАПРАВЛЕНИЯМ)</a:t>
            </a:r>
            <a:endParaRPr lang="ru-RU" sz="1200" dirty="0" smtClea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9527091" y="3367939"/>
            <a:ext cx="2099085" cy="916426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207" tIns="45604" rIns="91207" bIns="45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ctr" defTabSz="912114">
              <a:buAutoNum type="arabicPeriod"/>
            </a:pPr>
            <a:r>
              <a:rPr lang="ru-RU" sz="1400" dirty="0" smtClean="0">
                <a:solidFill>
                  <a:prstClr val="white"/>
                </a:solidFill>
                <a:latin typeface="Calibri" panose="020F0502020204030204"/>
              </a:rPr>
              <a:t>2019-2020</a:t>
            </a:r>
          </a:p>
          <a:p>
            <a:pPr marL="342900" indent="-342900" algn="ctr" defTabSz="912114">
              <a:buAutoNum type="arabicPeriod"/>
            </a:pPr>
            <a:r>
              <a:rPr lang="ru-RU" sz="1400" dirty="0" smtClean="0">
                <a:solidFill>
                  <a:prstClr val="white"/>
                </a:solidFill>
                <a:latin typeface="Calibri" panose="020F0502020204030204"/>
              </a:rPr>
              <a:t>2020-2021</a:t>
            </a:r>
          </a:p>
          <a:p>
            <a:pPr marL="342900" indent="-342900" algn="ctr" defTabSz="912114">
              <a:buAutoNum type="arabicPeriod"/>
            </a:pPr>
            <a:r>
              <a:rPr lang="ru-RU" sz="1400" dirty="0" smtClean="0">
                <a:solidFill>
                  <a:prstClr val="white"/>
                </a:solidFill>
                <a:latin typeface="Calibri" panose="020F0502020204030204"/>
              </a:rPr>
              <a:t>2022-2023</a:t>
            </a:r>
            <a:endParaRPr lang="ru-RU" sz="14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551809" y="2791868"/>
            <a:ext cx="10059434" cy="3068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207" tIns="45604" rIns="91207" bIns="45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2114"/>
            <a:r>
              <a:rPr lang="ru-RU" sz="1795" dirty="0" smtClean="0">
                <a:solidFill>
                  <a:prstClr val="white"/>
                </a:solidFill>
                <a:latin typeface="Calibri" panose="020F0502020204030204"/>
              </a:rPr>
              <a:t>СТРУКТУРНЫЕ ПАПКИ (2 ЭШЕЛОН)</a:t>
            </a:r>
            <a:endParaRPr lang="ru-RU" sz="1795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47554" y="5220469"/>
            <a:ext cx="10505697" cy="1512168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14"/>
            <a:endParaRPr lang="ru-RU" sz="179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51809" y="5360142"/>
            <a:ext cx="10059434" cy="30688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207" tIns="45604" rIns="91207" bIns="45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2114"/>
            <a:r>
              <a:rPr lang="ru-RU" sz="1795" dirty="0" smtClean="0">
                <a:solidFill>
                  <a:prstClr val="white"/>
                </a:solidFill>
                <a:latin typeface="Calibri" panose="020F0502020204030204"/>
              </a:rPr>
              <a:t>СТРУКТУРНЫЕ ПАПКИ </a:t>
            </a:r>
            <a:r>
              <a:rPr lang="ru-RU" sz="1795" dirty="0" smtClean="0">
                <a:solidFill>
                  <a:prstClr val="white"/>
                </a:solidFill>
                <a:latin typeface="Calibri" panose="020F0502020204030204"/>
              </a:rPr>
              <a:t>(3 </a:t>
            </a:r>
            <a:r>
              <a:rPr lang="ru-RU" sz="1795" dirty="0" smtClean="0">
                <a:solidFill>
                  <a:prstClr val="white"/>
                </a:solidFill>
                <a:latin typeface="Calibri" panose="020F0502020204030204"/>
              </a:rPr>
              <a:t>ЭШЕЛОН)</a:t>
            </a:r>
            <a:endParaRPr lang="ru-RU" sz="1795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578557" y="5787386"/>
            <a:ext cx="2113348" cy="8248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207" tIns="45604" rIns="91207" bIns="45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2114"/>
            <a:r>
              <a:rPr lang="ru-RU" sz="1400" dirty="0" smtClean="0">
                <a:solidFill>
                  <a:prstClr val="white"/>
                </a:solidFill>
                <a:latin typeface="Calibri" panose="020F0502020204030204"/>
              </a:rPr>
              <a:t>В ЗАВИСИМОСТИ </a:t>
            </a:r>
          </a:p>
          <a:p>
            <a:pPr algn="ctr" defTabSz="912114"/>
            <a:r>
              <a:rPr lang="ru-RU" sz="1400" dirty="0" smtClean="0">
                <a:solidFill>
                  <a:prstClr val="white"/>
                </a:solidFill>
                <a:latin typeface="Calibri" panose="020F0502020204030204"/>
              </a:rPr>
              <a:t>ОТ ТЕМАТИКИ ПАПКИ </a:t>
            </a:r>
          </a:p>
          <a:p>
            <a:pPr algn="ctr" defTabSz="912114"/>
            <a:r>
              <a:rPr lang="ru-RU" sz="1400" dirty="0" smtClean="0">
                <a:solidFill>
                  <a:prstClr val="white"/>
                </a:solidFill>
                <a:latin typeface="Calibri" panose="020F0502020204030204"/>
              </a:rPr>
              <a:t>2 ЭШЕЛОНА</a:t>
            </a:r>
            <a:endParaRPr lang="ru-RU" sz="14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888649" y="5787386"/>
            <a:ext cx="2952037" cy="824893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207" tIns="45604" rIns="91207" bIns="45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12114"/>
            <a:r>
              <a:rPr lang="ru-RU" sz="1400" dirty="0">
                <a:solidFill>
                  <a:prstClr val="white"/>
                </a:solidFill>
              </a:rPr>
              <a:t>В ЗАВИСИМОСТИ </a:t>
            </a:r>
          </a:p>
          <a:p>
            <a:pPr lvl="0" algn="ctr" defTabSz="912114"/>
            <a:r>
              <a:rPr lang="ru-RU" sz="1400" dirty="0">
                <a:solidFill>
                  <a:prstClr val="white"/>
                </a:solidFill>
              </a:rPr>
              <a:t>ОТ ТЕМАТИКИ ПАПКИ </a:t>
            </a:r>
          </a:p>
          <a:p>
            <a:pPr lvl="0" algn="ctr" defTabSz="912114"/>
            <a:r>
              <a:rPr lang="ru-RU" sz="1400" dirty="0">
                <a:solidFill>
                  <a:prstClr val="white"/>
                </a:solidFill>
              </a:rPr>
              <a:t>2 ЭШЕЛОНА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64177" y="5787385"/>
            <a:ext cx="2105971" cy="824893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207" tIns="45604" rIns="91207" bIns="45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12114"/>
            <a:r>
              <a:rPr lang="ru-RU" sz="1400" dirty="0">
                <a:solidFill>
                  <a:prstClr val="white"/>
                </a:solidFill>
              </a:rPr>
              <a:t>В ЗАВИСИМОСТИ </a:t>
            </a:r>
          </a:p>
          <a:p>
            <a:pPr lvl="0" algn="ctr" defTabSz="912114"/>
            <a:r>
              <a:rPr lang="ru-RU" sz="1400" dirty="0">
                <a:solidFill>
                  <a:prstClr val="white"/>
                </a:solidFill>
              </a:rPr>
              <a:t>ОТ ТЕМАТИКИ ПАПКИ </a:t>
            </a:r>
          </a:p>
          <a:p>
            <a:pPr lvl="0" algn="ctr" defTabSz="912114"/>
            <a:r>
              <a:rPr lang="ru-RU" sz="1400" dirty="0">
                <a:solidFill>
                  <a:prstClr val="white"/>
                </a:solidFill>
              </a:rPr>
              <a:t>2 ЭШЕЛОНА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527092" y="5787385"/>
            <a:ext cx="2084152" cy="82489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207" tIns="45604" rIns="91207" bIns="45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12114"/>
            <a:r>
              <a:rPr lang="ru-RU" sz="1400" dirty="0">
                <a:solidFill>
                  <a:prstClr val="white"/>
                </a:solidFill>
              </a:rPr>
              <a:t>В ЗАВИСИМОСТИ </a:t>
            </a:r>
          </a:p>
          <a:p>
            <a:pPr lvl="0" algn="ctr" defTabSz="912114"/>
            <a:r>
              <a:rPr lang="ru-RU" sz="1400" dirty="0">
                <a:solidFill>
                  <a:prstClr val="white"/>
                </a:solidFill>
              </a:rPr>
              <a:t>ОТ ТЕМАТИКИ ПАПКИ </a:t>
            </a:r>
          </a:p>
          <a:p>
            <a:pPr lvl="0" algn="ctr" defTabSz="912114"/>
            <a:r>
              <a:rPr lang="ru-RU" sz="1400" dirty="0">
                <a:solidFill>
                  <a:prstClr val="white"/>
                </a:solidFill>
              </a:rPr>
              <a:t>2 ЭШЕЛОНА</a:t>
            </a:r>
            <a:endParaRPr lang="ru-RU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7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966" y="179909"/>
            <a:ext cx="11521280" cy="1140089"/>
          </a:xfrm>
        </p:spPr>
        <p:txBody>
          <a:bodyPr/>
          <a:lstStyle/>
          <a:p>
            <a:r>
              <a:rPr lang="ru-RU" sz="3200" dirty="0">
                <a:solidFill>
                  <a:prstClr val="black"/>
                </a:solidFill>
              </a:rPr>
              <a:t>ПАСПОРТ ПРОЕКТА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15765" t="21021" r="13291" b="10313"/>
          <a:stretch/>
        </p:blipFill>
        <p:spPr>
          <a:xfrm>
            <a:off x="1193201" y="1260029"/>
            <a:ext cx="9854809" cy="536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6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ШАГ 1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СОСТАВЛЕНИЕ ПАСПОРТА ПРОЕКТА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E7149E2-27A7-4E8C-8A66-6B9CEB54A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062" y="1414029"/>
            <a:ext cx="5408661" cy="422064"/>
          </a:xfrm>
        </p:spPr>
        <p:txBody>
          <a:bodyPr>
            <a:noAutofit/>
          </a:bodyPr>
          <a:lstStyle/>
          <a:p>
            <a:r>
              <a:rPr lang="ru-RU" sz="2500" dirty="0"/>
              <a:t>Цели и плановый эффект 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C11649F5-CC99-49D4-8324-7EF1569BC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8369" y="1414029"/>
            <a:ext cx="5410786" cy="482593"/>
          </a:xfrm>
        </p:spPr>
        <p:txBody>
          <a:bodyPr>
            <a:noAutofit/>
          </a:bodyPr>
          <a:lstStyle/>
          <a:p>
            <a:r>
              <a:rPr lang="ru-RU" sz="2500" dirty="0"/>
              <a:t>Основные события проекта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240" y="6037619"/>
            <a:ext cx="11803001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Эффект: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единой структурированной системы размещения и обмена информацией внутри ОУ</a:t>
            </a:r>
            <a:endParaRPr lang="ru-RU" sz="1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1.Старт проекта. Разработка паспорта проекта: 01.09.2022 – 15.09.2022;</a:t>
            </a:r>
          </a:p>
          <a:p>
            <a:pPr marL="0" indent="0">
              <a:buNone/>
            </a:pPr>
            <a:r>
              <a:rPr lang="ru-RU" dirty="0"/>
              <a:t>2. Анализ текущей ситуации. Картирование процесса: 16.09.2022 – 30.09.2022;</a:t>
            </a:r>
          </a:p>
          <a:p>
            <a:pPr marL="0" indent="0">
              <a:buNone/>
            </a:pPr>
            <a:r>
              <a:rPr lang="ru-RU" dirty="0"/>
              <a:t>3.Разработка карты идеального и целевого состояния процесса: 01.10.2022 – 15.10.2022; </a:t>
            </a:r>
          </a:p>
          <a:p>
            <a:pPr marL="0" indent="0">
              <a:buNone/>
            </a:pPr>
            <a:r>
              <a:rPr lang="ru-RU" dirty="0"/>
              <a:t>4.Выявление коренных причин проблем, формирование предложений по их решению: 16.10.2022 – 30.10.2022;</a:t>
            </a:r>
          </a:p>
          <a:p>
            <a:pPr marL="0" indent="0">
              <a:buNone/>
            </a:pPr>
            <a:r>
              <a:rPr lang="ru-RU" dirty="0"/>
              <a:t>5.Защита выработанных предложений по совершенствованию (плана мероприятий): 01.11.2022 – 15.11.2022;</a:t>
            </a:r>
          </a:p>
          <a:p>
            <a:pPr marL="0" indent="0">
              <a:buNone/>
            </a:pPr>
            <a:r>
              <a:rPr lang="ru-RU" dirty="0"/>
              <a:t>6. Реализация плана мероприятий: 15.11.2022 – 30.12.2022;</a:t>
            </a:r>
          </a:p>
          <a:p>
            <a:pPr marL="0" indent="0">
              <a:buNone/>
            </a:pPr>
            <a:r>
              <a:rPr lang="ru-RU" dirty="0"/>
              <a:t>7. Контроль (производственный анализ) и стандартизация результатов: 01.01.2023 – 31.01.2023;</a:t>
            </a:r>
          </a:p>
          <a:p>
            <a:pPr marL="0" indent="0">
              <a:buNone/>
            </a:pPr>
            <a:r>
              <a:rPr lang="ru-RU" dirty="0"/>
              <a:t>8.Закрытие проекта: 01.02.2023;</a:t>
            </a:r>
          </a:p>
          <a:p>
            <a:pPr marL="0" indent="0">
              <a:buNone/>
            </a:pPr>
            <a:r>
              <a:rPr lang="ru-RU" dirty="0"/>
              <a:t>9. Мониторинг стабильности результатов: с 01.02.2023 - постоянно.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057613"/>
              </p:ext>
            </p:extLst>
          </p:nvPr>
        </p:nvGraphicFramePr>
        <p:xfrm>
          <a:off x="414415" y="1836094"/>
          <a:ext cx="5606308" cy="396932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65186">
                  <a:extLst>
                    <a:ext uri="{9D8B030D-6E8A-4147-A177-3AD203B41FA5}">
                      <a16:colId xmlns:a16="http://schemas.microsoft.com/office/drawing/2014/main" val="884030483"/>
                    </a:ext>
                  </a:extLst>
                </a:gridCol>
                <a:gridCol w="1346903">
                  <a:extLst>
                    <a:ext uri="{9D8B030D-6E8A-4147-A177-3AD203B41FA5}">
                      <a16:colId xmlns:a16="http://schemas.microsoft.com/office/drawing/2014/main" val="1776887000"/>
                    </a:ext>
                  </a:extLst>
                </a:gridCol>
                <a:gridCol w="1694219">
                  <a:extLst>
                    <a:ext uri="{9D8B030D-6E8A-4147-A177-3AD203B41FA5}">
                      <a16:colId xmlns:a16="http://schemas.microsoft.com/office/drawing/2014/main" val="3007309598"/>
                    </a:ext>
                  </a:extLst>
                </a:gridCol>
              </a:tblGrid>
              <a:tr h="620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/>
                          </a:solidFill>
                          <a:effectLst/>
                        </a:rPr>
                        <a:t>Наименование цели</a:t>
                      </a:r>
                      <a:endParaRPr lang="ru-RU" sz="16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/>
                          </a:solidFill>
                          <a:effectLst/>
                        </a:rPr>
                        <a:t>Текущий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/>
                          </a:solidFill>
                          <a:effectLst/>
                        </a:rPr>
                        <a:t>показатель</a:t>
                      </a:r>
                      <a:endParaRPr lang="ru-RU" sz="16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/>
                          </a:solidFill>
                          <a:effectLst/>
                        </a:rPr>
                        <a:t>Целевой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/>
                          </a:solidFill>
                          <a:effectLst/>
                        </a:rPr>
                        <a:t>показатель</a:t>
                      </a:r>
                      <a:endParaRPr lang="ru-RU" sz="16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350174"/>
                  </a:ext>
                </a:extLst>
              </a:tr>
              <a:tr h="3098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1.Сокращение времени поиска необходимой документации/ информации.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Возможность оперативного реагирования на текущие образовательные процессы.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</a:rPr>
                        <a:t>1 час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</a:rPr>
                        <a:t>1 час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3055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3055" algn="l"/>
                        </a:tabLst>
                      </a:pP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</a:rPr>
                        <a:t>5 минут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3055" algn="l"/>
                        </a:tabLst>
                      </a:pP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3055" algn="l"/>
                        </a:tabLst>
                      </a:pPr>
                      <a:endParaRPr lang="ru-RU" sz="16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3055" algn="l"/>
                        </a:tabLst>
                      </a:pPr>
                      <a:endParaRPr lang="ru-RU" sz="16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3055" algn="l"/>
                        </a:tabLst>
                      </a:pPr>
                      <a:endParaRPr lang="ru-RU" sz="16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3055" algn="l"/>
                        </a:tabLst>
                      </a:pP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</a:rPr>
                        <a:t>10 минут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305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305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305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305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3055" algn="l"/>
                        </a:tabLs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289105"/>
                  </a:ext>
                </a:extLst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224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70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ШАГ 2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СОСТАВЛЕНИЕ ПАСПОРТА ПРОЕКТА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E7149E2-27A7-4E8C-8A66-6B9CEB54AB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Вовлеченные лица и рамки проекта 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C11649F5-CC99-49D4-8324-7EF1569BC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6835" y="1531205"/>
            <a:ext cx="5212320" cy="638133"/>
          </a:xfrm>
        </p:spPr>
        <p:txBody>
          <a:bodyPr>
            <a:normAutofit/>
          </a:bodyPr>
          <a:lstStyle/>
          <a:p>
            <a:r>
              <a:rPr lang="ru-RU" sz="2500" dirty="0"/>
              <a:t>Обоснование выбора 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Заказчик проекта: директор гимназии Попов В.А.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Владелец процесса: заместитель директора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Попов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А.А.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Название процесса: сокращение времени на информационное взаимодействие структур гимназии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Границы процесса: от разработки документа/информации до определения документа/информации в соответствующую структурную электронную папку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Руководитель проекта: заместитель директора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Попов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А.А.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Команда проекта: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Пуляк О.В. – заместитель директора;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Митряхина И.С. – заместитель директора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"/>
          </p:nvPr>
        </p:nvSpPr>
        <p:spPr>
          <a:xfrm>
            <a:off x="6218369" y="2169338"/>
            <a:ext cx="5410786" cy="312313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риски: недостаточная оперативность получения администрацией внутренних документов/информации ОУ.</a:t>
            </a:r>
          </a:p>
          <a:p>
            <a:pPr marL="0" indent="0">
              <a:buNone/>
            </a:pP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долгий процесс сбора оперативной информации по посещаемости учащихся;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потеря времени для ознакомления и контроля документационной деятельности заместителей, педагогических и других работников.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расположение бумажных документов в разных кабинетах (у сотрудников, ответственных за разные направления деятельности).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6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827" y="136425"/>
            <a:ext cx="11017092" cy="589720"/>
          </a:xfrm>
        </p:spPr>
        <p:txBody>
          <a:bodyPr>
            <a:normAutofit fontScale="90000"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ШАГ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КАРТА </a:t>
            </a:r>
            <a:r>
              <a:rPr kumimoji="0" lang="ru-RU" sz="2800" b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ТЕКУЩЕГО</a:t>
            </a: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СОСТОЯНИЯ </a:t>
            </a: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ПРОЦЕССА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34779" y="1686748"/>
            <a:ext cx="2789383" cy="10842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</a:rPr>
              <a:t>ПРИГЛАШЕНИЕ СОТРУДНИКА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171111" y="2048863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60"/>
          <p:cNvSpPr/>
          <p:nvPr/>
        </p:nvSpPr>
        <p:spPr>
          <a:xfrm>
            <a:off x="1656110" y="2254960"/>
            <a:ext cx="1880199" cy="1223480"/>
          </a:xfrm>
          <a:prstGeom prst="irregularSeal1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№ 1 </a:t>
            </a:r>
          </a:p>
          <a:p>
            <a:pPr algn="ctr" eaLnBrk="1" hangingPunct="1">
              <a:defRPr/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+ 10-30 мин</a:t>
            </a: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33134" y="1686748"/>
            <a:ext cx="2789383" cy="10842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</a:rPr>
              <a:t>ПОСТАНОВКА ЗАДАЧИ ПО ПРЕДОСТАВЛЕНИЮ ИНФОРМАЦИИ / ДОКУМЕНТА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7685852" y="2039431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217341" y="1712825"/>
            <a:ext cx="2789383" cy="10842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</a:rPr>
              <a:t>ПЕРЕХОД СОТРУДНИКА К СВОЕМУ КАБИНЕТУ / </a:t>
            </a:r>
            <a:r>
              <a:rPr lang="ru-RU" sz="1400" b="1" dirty="0" smtClean="0">
                <a:solidFill>
                  <a:schemeClr val="accent1"/>
                </a:solidFill>
              </a:rPr>
              <a:t>ДОКУМЕНТАЦИИ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054248" y="3731622"/>
            <a:ext cx="2789383" cy="10842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</a:rPr>
              <a:t>ПОИСК СОТРУДНИКОМ ДОКУМЕНТА / ИНФОРМАЦИИ В СООТВЕТСТВУЮЩЕЙ ПАПКЕ В СВОЕМ КАБИНЕТЕ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099031" y="3778234"/>
            <a:ext cx="3077415" cy="10842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</a:rPr>
              <a:t>ПРЕДОСТАВЛЕНИЕ СОТРУДНИКОМ ДОКУМЕНТА / ИНФОРМАЦИИ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9504982" y="2916213"/>
            <a:ext cx="312555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5256510" y="4140349"/>
            <a:ext cx="144016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ятно 1 60"/>
          <p:cNvSpPr/>
          <p:nvPr/>
        </p:nvSpPr>
        <p:spPr>
          <a:xfrm>
            <a:off x="11086801" y="2455987"/>
            <a:ext cx="1154412" cy="1684361"/>
          </a:xfrm>
          <a:prstGeom prst="irregularSeal1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№ 3 </a:t>
            </a:r>
          </a:p>
          <a:p>
            <a:pPr algn="ctr" eaLnBrk="1" hangingPunct="1">
              <a:defRPr/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+ 5 мин</a:t>
            </a: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6" name="Пятно 1 60"/>
          <p:cNvSpPr/>
          <p:nvPr/>
        </p:nvSpPr>
        <p:spPr>
          <a:xfrm>
            <a:off x="6851126" y="1010371"/>
            <a:ext cx="1590439" cy="1137945"/>
          </a:xfrm>
          <a:prstGeom prst="irregularSeal1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№ 2 </a:t>
            </a:r>
          </a:p>
          <a:p>
            <a:pPr algn="ctr" eaLnBrk="1" hangingPunct="1">
              <a:defRPr/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+ 5 мин</a:t>
            </a: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7" name="Пятно 1 60"/>
          <p:cNvSpPr/>
          <p:nvPr/>
        </p:nvSpPr>
        <p:spPr>
          <a:xfrm>
            <a:off x="5811078" y="4320369"/>
            <a:ext cx="1874774" cy="1684361"/>
          </a:xfrm>
          <a:prstGeom prst="irregularSeal1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№ 4 </a:t>
            </a:r>
          </a:p>
          <a:p>
            <a:pPr algn="ctr" eaLnBrk="1" hangingPunct="1">
              <a:defRPr/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+ 10-30 мин</a:t>
            </a: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936030" y="5148461"/>
            <a:ext cx="2880320" cy="151216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ИТОГО – 1 ЧАС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87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14" y="35086"/>
            <a:ext cx="11605339" cy="1140089"/>
          </a:xfrm>
        </p:spPr>
        <p:txBody>
          <a:bodyPr>
            <a:normAutofit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ШАГ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ПОСТРОЕНИЕ ПИРАМИДЫ ПРОБЛЕМ </a:t>
            </a:r>
            <a:endParaRPr lang="ru-RU" dirty="0"/>
          </a:p>
        </p:txBody>
      </p:sp>
      <p:sp>
        <p:nvSpPr>
          <p:cNvPr id="2" name="Блок-схема: извлечение 1"/>
          <p:cNvSpPr/>
          <p:nvPr/>
        </p:nvSpPr>
        <p:spPr>
          <a:xfrm>
            <a:off x="215950" y="1044005"/>
            <a:ext cx="11881320" cy="5616624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ru-RU" sz="1800" b="1" dirty="0">
                <a:solidFill>
                  <a:schemeClr val="bg1"/>
                </a:solidFill>
              </a:rPr>
              <a:t>о</a:t>
            </a:r>
            <a:r>
              <a:rPr lang="ru-RU" sz="1800" b="1" dirty="0" smtClean="0">
                <a:solidFill>
                  <a:schemeClr val="bg1"/>
                </a:solidFill>
              </a:rPr>
              <a:t>тсутствие возможности оперативного реагирования на текущие ситуации, увеличение времени на принятие решений</a:t>
            </a:r>
          </a:p>
          <a:p>
            <a:pPr lvl="0" algn="ctr"/>
            <a:endParaRPr lang="ru-RU" sz="1000" b="1" dirty="0" smtClean="0">
              <a:solidFill>
                <a:schemeClr val="bg1"/>
              </a:solidFill>
            </a:endParaRPr>
          </a:p>
          <a:p>
            <a:pPr lvl="0" algn="ctr"/>
            <a:r>
              <a:rPr lang="ru-RU" sz="1800" b="1" dirty="0" smtClean="0">
                <a:solidFill>
                  <a:schemeClr val="bg1"/>
                </a:solidFill>
              </a:rPr>
              <a:t> потеря </a:t>
            </a:r>
            <a:r>
              <a:rPr lang="ru-RU" sz="1800" b="1" dirty="0">
                <a:solidFill>
                  <a:schemeClr val="bg1"/>
                </a:solidFill>
              </a:rPr>
              <a:t>времени для ознакомления </a:t>
            </a:r>
            <a:r>
              <a:rPr lang="ru-RU" sz="1800" b="1" dirty="0" smtClean="0">
                <a:solidFill>
                  <a:schemeClr val="bg1"/>
                </a:solidFill>
              </a:rPr>
              <a:t>с оперативной, учетной, нормативно-справочной и плановой информацией ОУ</a:t>
            </a:r>
          </a:p>
          <a:p>
            <a:pPr lvl="0" algn="ctr"/>
            <a:endParaRPr lang="ru-RU" sz="1000" b="1" dirty="0">
              <a:solidFill>
                <a:schemeClr val="bg1"/>
              </a:solidFill>
            </a:endParaRPr>
          </a:p>
          <a:p>
            <a:pPr lvl="0" algn="ctr"/>
            <a:r>
              <a:rPr lang="ru-RU" sz="1800" b="1" dirty="0" smtClean="0">
                <a:solidFill>
                  <a:schemeClr val="bg1"/>
                </a:solidFill>
              </a:rPr>
              <a:t>расположение </a:t>
            </a:r>
            <a:r>
              <a:rPr lang="ru-RU" sz="1800" b="1" dirty="0">
                <a:solidFill>
                  <a:schemeClr val="bg1"/>
                </a:solidFill>
              </a:rPr>
              <a:t>бумажных документов в </a:t>
            </a:r>
            <a:r>
              <a:rPr lang="ru-RU" sz="1800" b="1" dirty="0" smtClean="0">
                <a:solidFill>
                  <a:schemeClr val="bg1"/>
                </a:solidFill>
              </a:rPr>
              <a:t>разных кабинетах </a:t>
            </a:r>
            <a:r>
              <a:rPr lang="ru-RU" sz="1800" b="1" dirty="0">
                <a:solidFill>
                  <a:schemeClr val="bg1"/>
                </a:solidFill>
              </a:rPr>
              <a:t>(у сотрудников, ответственных за </a:t>
            </a:r>
            <a:r>
              <a:rPr lang="ru-RU" sz="1800" b="1" dirty="0" smtClean="0">
                <a:solidFill>
                  <a:schemeClr val="bg1"/>
                </a:solidFill>
              </a:rPr>
              <a:t>различные </a:t>
            </a:r>
            <a:r>
              <a:rPr lang="ru-RU" sz="1800" b="1" dirty="0">
                <a:solidFill>
                  <a:schemeClr val="bg1"/>
                </a:solidFill>
              </a:rPr>
              <a:t>направления деятельности</a:t>
            </a:r>
            <a:r>
              <a:rPr lang="ru-RU" sz="1800" b="1" dirty="0" smtClean="0">
                <a:solidFill>
                  <a:schemeClr val="bg1"/>
                </a:solidFill>
              </a:rPr>
              <a:t>)</a:t>
            </a:r>
            <a:endParaRPr lang="ru-RU" sz="1800" b="1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Минус 5"/>
          <p:cNvSpPr/>
          <p:nvPr/>
        </p:nvSpPr>
        <p:spPr>
          <a:xfrm>
            <a:off x="1578075" y="4659659"/>
            <a:ext cx="9145016" cy="288032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137915" y="5660144"/>
            <a:ext cx="12025336" cy="288032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5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530477"/>
              </p:ext>
            </p:extLst>
          </p:nvPr>
        </p:nvGraphicFramePr>
        <p:xfrm>
          <a:off x="266700" y="1511300"/>
          <a:ext cx="11542539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513">
                  <a:extLst>
                    <a:ext uri="{9D8B030D-6E8A-4147-A177-3AD203B41FA5}">
                      <a16:colId xmlns:a16="http://schemas.microsoft.com/office/drawing/2014/main" val="2973551358"/>
                    </a:ext>
                  </a:extLst>
                </a:gridCol>
                <a:gridCol w="3847513">
                  <a:extLst>
                    <a:ext uri="{9D8B030D-6E8A-4147-A177-3AD203B41FA5}">
                      <a16:colId xmlns:a16="http://schemas.microsoft.com/office/drawing/2014/main" val="828891755"/>
                    </a:ext>
                  </a:extLst>
                </a:gridCol>
                <a:gridCol w="3847513">
                  <a:extLst>
                    <a:ext uri="{9D8B030D-6E8A-4147-A177-3AD203B41FA5}">
                      <a16:colId xmlns:a16="http://schemas.microsoft.com/office/drawing/2014/main" val="9399813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Проблема</a:t>
                      </a:r>
                      <a:endParaRPr lang="ru-RU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Развитие событий при сохранении проблемы</a:t>
                      </a:r>
                      <a:endParaRPr lang="ru-RU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Решение</a:t>
                      </a:r>
                      <a:endParaRPr lang="ru-RU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380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расположение бумажных документов в разных кабинетах (у сотрудников, ответственных за различные направления деятельности)</a:t>
                      </a:r>
                    </a:p>
                    <a:p>
                      <a:endParaRPr lang="ru-RU" sz="1600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длительный срок ознакомления с информацией / документами</a:t>
                      </a:r>
                      <a:endParaRPr lang="ru-RU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создание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ru-RU" sz="1600" b="1" baseline="0" dirty="0" err="1" smtClean="0">
                          <a:solidFill>
                            <a:schemeClr val="accent1"/>
                          </a:solidFill>
                        </a:rPr>
                        <a:t>внутришкольной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</a:rPr>
                        <a:t> электронной информационной сети</a:t>
                      </a:r>
                      <a:endParaRPr lang="ru-RU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61142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потеря времени для ознакомления с оперативной, учетной, нормативно-справочной и плановой информацией ОУ</a:t>
                      </a:r>
                    </a:p>
                    <a:p>
                      <a:endParaRPr lang="ru-RU" sz="1600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211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отсутствие возможности своевременного получения информации / принятия решения</a:t>
                      </a:r>
                    </a:p>
                    <a:p>
                      <a:endParaRPr lang="ru-RU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систематизация структуры </a:t>
                      </a:r>
                      <a:r>
                        <a:rPr lang="ru-RU" sz="1600" b="1" dirty="0" err="1" smtClean="0">
                          <a:solidFill>
                            <a:schemeClr val="accent1"/>
                          </a:solidFill>
                        </a:rPr>
                        <a:t>внутришкольной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 электронной информационной сети</a:t>
                      </a:r>
                      <a:endParaRPr lang="ru-RU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07149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отсутствие возможности оперативного реагирования на текущие ситуации, увеличение времени на принятие решений</a:t>
                      </a:r>
                    </a:p>
                    <a:p>
                      <a:endParaRPr lang="ru-RU" sz="1600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длительное реагирование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</a:rPr>
                        <a:t> на текущие ситуации / увеличение времени на принятие долгосрочных решений</a:t>
                      </a:r>
                      <a:endParaRPr lang="ru-RU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своевременное внесение информации сотрудниками в установленную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</a:rPr>
                        <a:t> папку / файл </a:t>
                      </a:r>
                      <a:r>
                        <a:rPr lang="ru-RU" sz="1600" b="1" baseline="0" dirty="0" err="1" smtClean="0">
                          <a:solidFill>
                            <a:schemeClr val="accent1"/>
                          </a:solidFill>
                        </a:rPr>
                        <a:t>внутришкольной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</a:rPr>
                        <a:t> информационной сети</a:t>
                      </a:r>
                      <a:endParaRPr lang="ru-RU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397363"/>
                  </a:ext>
                </a:extLst>
              </a:tr>
            </a:tbl>
          </a:graphicData>
        </a:graphic>
      </p:graphicFrame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15" y="35086"/>
            <a:ext cx="11017092" cy="1140089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ШАГ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ПОИСК РЕШЕНИЯ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ПРОБЛЕМ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60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6" y="78200"/>
            <a:ext cx="11017092" cy="703623"/>
          </a:xfrm>
        </p:spPr>
        <p:txBody>
          <a:bodyPr>
            <a:normAutofit fontScale="90000"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ШАГ 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КАРТА </a:t>
            </a:r>
            <a:r>
              <a:rPr lang="ru-RU" sz="2800" b="1" u="sng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ИДЕАЛЬНОГО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СОСТОЯНИЯ ПРОЦЕССА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5776" y="1460887"/>
            <a:ext cx="2789383" cy="940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ИНФОРМАЦИОННЫЙ ЗАПРОС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13928" y="1332036"/>
            <a:ext cx="3823583" cy="116468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ПОИСК НЕОБХОДИМОЙ ИНФОРМАЦИИ / ДОКУМЕНТА ВО ВНУТРИШКОЛЬНОЙ ИНФОРМАЦИОННОЙ СЕТИ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479752" y="1188020"/>
            <a:ext cx="2897306" cy="150298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ОЗНАКОМЛЕНИЕ И АНАЛИЗ ПОЛУЧЕННОЙ ИНФОРМАЦИИ / ДОКУМЕНТА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74674" y="3305599"/>
            <a:ext cx="3633878" cy="228455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ПРИНЯТИЕ РЕШЕНИЯ</a:t>
            </a:r>
            <a:endParaRPr lang="ru-RU" sz="1400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3040364" y="1759490"/>
            <a:ext cx="360588" cy="2564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7423521" y="1734415"/>
            <a:ext cx="935259" cy="3242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840686" y="3537914"/>
            <a:ext cx="3591738" cy="184282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ОБСУЖДЕНИЕ </a:t>
            </a:r>
          </a:p>
          <a:p>
            <a:pPr algn="ctr"/>
            <a:r>
              <a:rPr lang="ru-RU" sz="1400" dirty="0" smtClean="0"/>
              <a:t>ИНФОРМАЦИИ / ДОКУМЕНТА </a:t>
            </a:r>
          </a:p>
          <a:p>
            <a:pPr algn="ctr"/>
            <a:r>
              <a:rPr lang="ru-RU" sz="1400" dirty="0" smtClean="0"/>
              <a:t>С ЗАИНТЕРЕСОВАННЫМИ ЛИЦАМИ </a:t>
            </a:r>
          </a:p>
          <a:p>
            <a:pPr algn="ctr"/>
            <a:r>
              <a:rPr lang="ru-RU" sz="1400" dirty="0" smtClean="0"/>
              <a:t>(*ПРИ НЕОБХОДИМОСТИ)</a:t>
            </a:r>
          </a:p>
        </p:txBody>
      </p:sp>
      <p:sp>
        <p:nvSpPr>
          <p:cNvPr id="4" name="Овал 3"/>
          <p:cNvSpPr/>
          <p:nvPr/>
        </p:nvSpPr>
        <p:spPr>
          <a:xfrm>
            <a:off x="5506012" y="2383178"/>
            <a:ext cx="1162560" cy="63334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+1 мин.</a:t>
            </a:r>
            <a:endParaRPr lang="ru-RU" sz="1400" dirty="0"/>
          </a:p>
        </p:txBody>
      </p:sp>
      <p:sp>
        <p:nvSpPr>
          <p:cNvPr id="16" name="Овал 15"/>
          <p:cNvSpPr/>
          <p:nvPr/>
        </p:nvSpPr>
        <p:spPr>
          <a:xfrm>
            <a:off x="10657110" y="986355"/>
            <a:ext cx="1301228" cy="58586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+3-4 мин.</a:t>
            </a:r>
            <a:endParaRPr lang="ru-RU" sz="14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9360966" y="2796700"/>
            <a:ext cx="288032" cy="635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5688558" y="4356373"/>
            <a:ext cx="98001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480646" y="5091773"/>
            <a:ext cx="1301228" cy="99675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+3-4 мин.</a:t>
            </a:r>
            <a:endParaRPr lang="ru-RU" sz="1400" dirty="0"/>
          </a:p>
        </p:txBody>
      </p:sp>
      <p:sp>
        <p:nvSpPr>
          <p:cNvPr id="23" name="Овал 22"/>
          <p:cNvSpPr/>
          <p:nvPr/>
        </p:nvSpPr>
        <p:spPr>
          <a:xfrm>
            <a:off x="1368078" y="5274032"/>
            <a:ext cx="1301228" cy="11249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+1-2 мин.</a:t>
            </a:r>
            <a:endParaRPr lang="ru-RU" sz="1400" dirty="0"/>
          </a:p>
        </p:txBody>
      </p:sp>
      <p:sp>
        <p:nvSpPr>
          <p:cNvPr id="24" name="Выгнутая влево стрелка 23"/>
          <p:cNvSpPr/>
          <p:nvPr/>
        </p:nvSpPr>
        <p:spPr>
          <a:xfrm>
            <a:off x="353265" y="2199408"/>
            <a:ext cx="1503382" cy="209040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23920" y="2407581"/>
            <a:ext cx="1283826" cy="12835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ИТОГО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10 </a:t>
            </a:r>
            <a:r>
              <a:rPr lang="ru-RU" sz="1400" b="1" dirty="0" smtClean="0">
                <a:solidFill>
                  <a:schemeClr val="tx2"/>
                </a:solidFill>
              </a:rPr>
              <a:t>мин.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26" name="Выгнутая вверх стрелка 25"/>
          <p:cNvSpPr/>
          <p:nvPr/>
        </p:nvSpPr>
        <p:spPr>
          <a:xfrm>
            <a:off x="1296070" y="78200"/>
            <a:ext cx="9136354" cy="11098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9382207" y="35382"/>
            <a:ext cx="1162560" cy="63334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5</a:t>
            </a:r>
            <a:r>
              <a:rPr lang="ru-RU" sz="1400" b="1" dirty="0" smtClean="0">
                <a:solidFill>
                  <a:schemeClr val="tx2"/>
                </a:solidFill>
              </a:rPr>
              <a:t> мин.</a:t>
            </a:r>
            <a:endParaRPr lang="ru-RU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31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ШАГ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РАЗРАБОТКА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ПЛАНА МЕРОПРИЯТИЙ ПО РЕШЕНИЮ ПРОБЛЕМ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72132"/>
              </p:ext>
            </p:extLst>
          </p:nvPr>
        </p:nvGraphicFramePr>
        <p:xfrm>
          <a:off x="613488" y="1980109"/>
          <a:ext cx="11015665" cy="43235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9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4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№ п/п</a:t>
                      </a:r>
                      <a:endParaRPr lang="ru-RU" sz="19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№ </a:t>
                      </a:r>
                      <a:r>
                        <a:rPr lang="ru-RU" sz="1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«ежа»</a:t>
                      </a:r>
                      <a:endParaRPr lang="ru-RU" sz="19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Мероприятия</a:t>
                      </a:r>
                      <a:endParaRPr lang="ru-RU" sz="19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Начало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работ</a:t>
                      </a:r>
                      <a:endParaRPr lang="ru-RU" sz="19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Окончание работ</a:t>
                      </a:r>
                      <a:endParaRPr lang="ru-RU" sz="19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1 - 4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плана мероприятий по решению проблем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16.10.2022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30.10.2022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3 - 4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структуры </a:t>
                      </a:r>
                      <a:r>
                        <a:rPr lang="ru-RU" dirty="0" err="1" smtClean="0"/>
                        <a:t>внутришкольной</a:t>
                      </a:r>
                      <a:r>
                        <a:rPr lang="ru-RU" dirty="0" smtClean="0"/>
                        <a:t> электронной информационной сети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01.11.2022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15.11.2022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3 - 4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совещаний</a:t>
                      </a:r>
                      <a:r>
                        <a:rPr lang="ru-RU" baseline="0" dirty="0" smtClean="0"/>
                        <a:t> по внедрению проекта с целевыми группами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15.11.2022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30.12.2022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1 - 4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11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Контроль результатов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01.01.2023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31.01.2023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09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43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3974</TotalTime>
  <Words>877</Words>
  <Application>Microsoft Office PowerPoint</Application>
  <PresentationFormat>Произвольный</PresentationFormat>
  <Paragraphs>238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Futura PT Medium</vt:lpstr>
      <vt:lpstr>Gotham Pro</vt:lpstr>
      <vt:lpstr>Montserrat Semi Bold</vt:lpstr>
      <vt:lpstr>Questrial</vt:lpstr>
      <vt:lpstr>Times New Roman</vt:lpstr>
      <vt:lpstr>Тема Office</vt:lpstr>
      <vt:lpstr>1_Тема Office</vt:lpstr>
      <vt:lpstr>Презентация PowerPoint</vt:lpstr>
      <vt:lpstr>ПАСПОРТ ПРОЕКТА</vt:lpstr>
      <vt:lpstr>ШАГ 1 СОСТАВЛЕНИЕ ПАСПОРТА ПРОЕКТА</vt:lpstr>
      <vt:lpstr>ШАГ 2 СОСТАВЛЕНИЕ ПАСПОРТА ПРОЕКТА</vt:lpstr>
      <vt:lpstr> ШАГ 3 КАРТА ТЕКУЩЕГО СОСТОЯНИЯ ПРОЦЕССА</vt:lpstr>
      <vt:lpstr>ШАГ 4 ПОСТРОЕНИЕ ПИРАМИДЫ ПРОБЛЕМ </vt:lpstr>
      <vt:lpstr>ШАГ 4 ПОИСК РЕШЕНИЯ ПРОБЛЕМ</vt:lpstr>
      <vt:lpstr> ШАГ 5 КАРТА ИДЕАЛЬНОГО СОСТОЯНИЯ ПРОЦЕССА</vt:lpstr>
      <vt:lpstr>ШАГ 6  РАЗРАБОТКА ПЛАНА МЕРОПРИЯТИЙ ПО РЕШЕНИЮ ПРОБЛЕМ </vt:lpstr>
      <vt:lpstr> ШАГ 7 КАРТА ТЕКУЩЕГО СОСТОЯНИЯ ПРОЦЕССА (ПРИ ЗАВЕРШЕНИИ РЕАЛИЗАЦИИ ПРОЕКТА)</vt:lpstr>
      <vt:lpstr> ШАГ 8 ПРОИЗВОДСТВЕННЫЙ АНАЛИЗ</vt:lpstr>
      <vt:lpstr>Презентация PowerPoint</vt:lpstr>
    </vt:vector>
  </TitlesOfParts>
  <Company>Администрация Липецкой области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Киц А.</dc:creator>
  <cp:lastModifiedBy>Директор</cp:lastModifiedBy>
  <cp:revision>505</cp:revision>
  <dcterms:created xsi:type="dcterms:W3CDTF">2019-06-03T12:00:22Z</dcterms:created>
  <dcterms:modified xsi:type="dcterms:W3CDTF">2023-02-27T07:48:04Z</dcterms:modified>
</cp:coreProperties>
</file>