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CC0000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94590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77827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altLang="ru-RU"/>
            </a:p>
          </p:txBody>
        </p:sp>
        <p:sp>
          <p:nvSpPr>
            <p:cNvPr id="77828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altLang="ru-RU"/>
            </a:p>
          </p:txBody>
        </p:sp>
        <p:sp>
          <p:nvSpPr>
            <p:cNvPr id="77829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altLang="ru-RU"/>
            </a:p>
          </p:txBody>
        </p:sp>
        <p:grpSp>
          <p:nvGrpSpPr>
            <p:cNvPr id="77830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77831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77832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77833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7783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783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7783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7837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7838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7839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7840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7841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778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78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78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78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78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78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78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78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7850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77851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7852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7853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7854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7855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7856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7857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7858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7859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7860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7861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7862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7863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7864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7865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7866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7867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7868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7869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77870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71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72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73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74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75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76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77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78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altLang="ru-RU"/>
            </a:p>
          </p:txBody>
        </p:sp>
        <p:sp>
          <p:nvSpPr>
            <p:cNvPr id="77879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80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kumimoji="1" lang="ru-RU" altLang="ru-RU"/>
            </a:p>
          </p:txBody>
        </p:sp>
      </p:grpSp>
      <p:sp>
        <p:nvSpPr>
          <p:cNvPr id="77881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77882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77883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7884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7885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249FF90-65C7-45B9-A4D7-E2877580C24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2ACC1-6135-4331-B507-4A4FBA90EB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1120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FF896-B39B-4D7C-88E4-7CC8038397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1616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D2904-537B-46D4-B711-4FA30849FE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309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E8146-15D1-4463-9E9F-C37851970B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9246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2B24A-5065-455A-B782-A0495E5EB4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218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D41E6-A92F-4FFC-98C2-DD0D646712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072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00CB9-DF6D-4C4C-965E-737E61D37A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079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84B71-3827-4156-9AD8-253D0C6739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4734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B12F0-FD84-4F96-8DB6-63BFC42452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2277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1F385-B360-4574-92A2-F936945E74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3647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7680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altLang="ru-RU"/>
            </a:p>
          </p:txBody>
        </p:sp>
        <p:sp>
          <p:nvSpPr>
            <p:cNvPr id="7680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altLang="ru-RU"/>
            </a:p>
          </p:txBody>
        </p:sp>
        <p:sp>
          <p:nvSpPr>
            <p:cNvPr id="7680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altLang="ru-RU"/>
            </a:p>
          </p:txBody>
        </p:sp>
        <p:grpSp>
          <p:nvGrpSpPr>
            <p:cNvPr id="76806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7680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7680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7680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7681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681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7681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6813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6814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6815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6816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681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76818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6819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6820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6821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6822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6823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6824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6825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6826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76827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6828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6829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6830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6831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6832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6833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6834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6835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6836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6837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6838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6839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6840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6841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6842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6843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6844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6845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7684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84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84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84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85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85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85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85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85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altLang="ru-RU"/>
            </a:p>
          </p:txBody>
        </p:sp>
        <p:sp>
          <p:nvSpPr>
            <p:cNvPr id="7685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85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kumimoji="1" lang="ru-RU" altLang="ru-RU"/>
            </a:p>
          </p:txBody>
        </p:sp>
      </p:grpSp>
      <p:sp>
        <p:nvSpPr>
          <p:cNvPr id="7685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685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6859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 altLang="ru-RU"/>
          </a:p>
        </p:txBody>
      </p:sp>
      <p:sp>
        <p:nvSpPr>
          <p:cNvPr id="76860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 altLang="ru-RU"/>
          </a:p>
        </p:txBody>
      </p:sp>
      <p:sp>
        <p:nvSpPr>
          <p:cNvPr id="76861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EBF3A988-A3F4-4958-B605-AECE862563D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8382000" cy="54864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endParaRPr lang="ru-RU" altLang="ru-RU" sz="2400" b="1"/>
          </a:p>
          <a:p>
            <a:pPr algn="ctr">
              <a:lnSpc>
                <a:spcPct val="90000"/>
              </a:lnSpc>
            </a:pPr>
            <a:r>
              <a:rPr lang="ru-RU" altLang="ru-RU" sz="2400" b="1"/>
              <a:t>Семья Ролдугиных</a:t>
            </a:r>
          </a:p>
          <a:p>
            <a:pPr algn="ctr">
              <a:lnSpc>
                <a:spcPct val="90000"/>
              </a:lnSpc>
            </a:pPr>
            <a:r>
              <a:rPr lang="ru-RU" altLang="ru-RU" sz="2000"/>
              <a:t>В номинации «Идеалы воспитания: начнем с себя»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sz="2000"/>
          </a:p>
          <a:p>
            <a:pPr>
              <a:lnSpc>
                <a:spcPct val="90000"/>
              </a:lnSpc>
              <a:buFontTx/>
              <a:buNone/>
            </a:pPr>
            <a:endParaRPr lang="ru-RU" altLang="ru-RU" sz="2000"/>
          </a:p>
          <a:p>
            <a:pPr>
              <a:lnSpc>
                <a:spcPct val="90000"/>
              </a:lnSpc>
              <a:buFontTx/>
              <a:buNone/>
            </a:pPr>
            <a:endParaRPr lang="ru-RU" altLang="ru-RU" sz="2000"/>
          </a:p>
          <a:p>
            <a:pPr>
              <a:lnSpc>
                <a:spcPct val="90000"/>
              </a:lnSpc>
              <a:buFontTx/>
              <a:buNone/>
            </a:pPr>
            <a:endParaRPr lang="ru-RU" altLang="ru-RU" sz="2000"/>
          </a:p>
          <a:p>
            <a:pPr>
              <a:lnSpc>
                <a:spcPct val="90000"/>
              </a:lnSpc>
              <a:buFontTx/>
              <a:buNone/>
            </a:pPr>
            <a:endParaRPr lang="ru-RU" altLang="ru-RU" sz="2800"/>
          </a:p>
          <a:p>
            <a:pPr>
              <a:lnSpc>
                <a:spcPct val="90000"/>
              </a:lnSpc>
              <a:buFontTx/>
              <a:buNone/>
            </a:pPr>
            <a:endParaRPr lang="ru-RU" altLang="ru-RU" sz="2800"/>
          </a:p>
          <a:p>
            <a:pPr>
              <a:lnSpc>
                <a:spcPct val="90000"/>
              </a:lnSpc>
              <a:buFontTx/>
              <a:buNone/>
            </a:pPr>
            <a:endParaRPr lang="ru-RU" altLang="ru-RU" sz="2800"/>
          </a:p>
          <a:p>
            <a:pPr>
              <a:lnSpc>
                <a:spcPct val="90000"/>
              </a:lnSpc>
              <a:buFontTx/>
              <a:buNone/>
            </a:pPr>
            <a:endParaRPr lang="ru-RU" altLang="ru-RU" sz="2800"/>
          </a:p>
          <a:p>
            <a:pPr>
              <a:lnSpc>
                <a:spcPct val="90000"/>
              </a:lnSpc>
              <a:buFontTx/>
              <a:buNone/>
            </a:pPr>
            <a:endParaRPr lang="ru-RU" altLang="ru-RU" sz="2800"/>
          </a:p>
          <a:p>
            <a:pPr>
              <a:lnSpc>
                <a:spcPct val="90000"/>
              </a:lnSpc>
            </a:pPr>
            <a:r>
              <a:rPr lang="ru-RU" altLang="ru-RU" sz="2000"/>
              <a:t>Муниципальное автономное общеобразовательное учреждение гимназия №69 им. С. Есенина г. Липецка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sz="2000"/>
          </a:p>
        </p:txBody>
      </p:sp>
      <p:pic>
        <p:nvPicPr>
          <p:cNvPr id="5127" name="Picture 7" descr="20210212_1503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600"/>
            <a:ext cx="3348038" cy="326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0" y="152400"/>
            <a:ext cx="7391400" cy="1219200"/>
          </a:xfrm>
          <a:prstGeom prst="ellipseRibbon">
            <a:avLst>
              <a:gd name="adj1" fmla="val 30597"/>
              <a:gd name="adj2" fmla="val 50000"/>
              <a:gd name="adj3" fmla="val 12500"/>
            </a:avLst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 b="1">
                <a:latin typeface="Times New Roman" panose="02020603050405020304" pitchFamily="18" charset="0"/>
              </a:rPr>
              <a:t>Фестиваль </a:t>
            </a:r>
          </a:p>
          <a:p>
            <a:pPr algn="ctr"/>
            <a:r>
              <a:rPr lang="ru-RU" altLang="ru-RU" sz="2400" b="1">
                <a:latin typeface="Times New Roman" panose="02020603050405020304" pitchFamily="18" charset="0"/>
              </a:rPr>
              <a:t>«Семья-суперсила России»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2905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228600" y="1371600"/>
            <a:ext cx="3810000" cy="1295400"/>
          </a:xfrm>
          <a:prstGeom prst="horizontalScroll">
            <a:avLst>
              <a:gd name="adj" fmla="val 125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/>
              <a:t>Жизнь дана на добрые дела!!!</a:t>
            </a:r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4343400" y="1371600"/>
            <a:ext cx="3276600" cy="1143000"/>
          </a:xfrm>
          <a:prstGeom prst="horizontalScrol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/>
              <a:t>Будь честен ты в своих</a:t>
            </a:r>
          </a:p>
          <a:p>
            <a:pPr algn="ctr"/>
            <a:r>
              <a:rPr lang="ru-RU" altLang="ru-RU" b="1"/>
              <a:t> поступках!!!</a:t>
            </a:r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1295400" y="2514600"/>
            <a:ext cx="3733800" cy="1143000"/>
          </a:xfrm>
          <a:prstGeom prst="horizontalScrol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/>
              <a:t>Всегда лишь правду говори!!!</a:t>
            </a:r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5257800" y="2438400"/>
            <a:ext cx="3505200" cy="11430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/>
              <a:t>Уж если дал ты обещанье,</a:t>
            </a:r>
          </a:p>
          <a:p>
            <a:pPr algn="ctr"/>
            <a:r>
              <a:rPr lang="ru-RU" altLang="ru-RU" b="1"/>
              <a:t>Будь верен слову своему!!!</a:t>
            </a:r>
            <a:r>
              <a:rPr lang="ru-RU" altLang="ru-RU"/>
              <a:t> </a:t>
            </a:r>
          </a:p>
        </p:txBody>
      </p:sp>
      <p:sp>
        <p:nvSpPr>
          <p:cNvPr id="8205" name="AutoShape 13"/>
          <p:cNvSpPr>
            <a:spLocks noChangeArrowheads="1"/>
          </p:cNvSpPr>
          <p:nvPr/>
        </p:nvSpPr>
        <p:spPr bwMode="auto">
          <a:xfrm>
            <a:off x="228600" y="3429000"/>
            <a:ext cx="4191000" cy="1981200"/>
          </a:xfrm>
          <a:prstGeom prst="horizontalScroll">
            <a:avLst>
              <a:gd name="adj" fmla="val 125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/>
              <a:t>Но если , вдруг, в минуту злую,</a:t>
            </a:r>
          </a:p>
          <a:p>
            <a:pPr algn="ctr"/>
            <a:r>
              <a:rPr lang="ru-RU" altLang="ru-RU" b="1"/>
              <a:t>Обидел ты или тебя,</a:t>
            </a:r>
          </a:p>
          <a:p>
            <a:pPr algn="ctr"/>
            <a:r>
              <a:rPr lang="ru-RU" altLang="ru-RU" b="1"/>
              <a:t>Ты сам прощай, проси прощенья,</a:t>
            </a:r>
          </a:p>
          <a:p>
            <a:pPr algn="ctr"/>
            <a:r>
              <a:rPr lang="ru-RU" altLang="ru-RU" b="1"/>
              <a:t>С обидой жить в семье нельзя!!!</a:t>
            </a:r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4724400" y="3429000"/>
            <a:ext cx="3962400" cy="1676400"/>
          </a:xfrm>
          <a:prstGeom prst="horizontalScroll">
            <a:avLst>
              <a:gd name="adj" fmla="val 12500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/>
              <a:t>Будь терпелив к чужому горю</a:t>
            </a:r>
          </a:p>
          <a:p>
            <a:pPr algn="ctr"/>
            <a:r>
              <a:rPr lang="ru-RU" altLang="ru-RU" b="1"/>
              <a:t>И мимо ты не проходи,</a:t>
            </a:r>
          </a:p>
          <a:p>
            <a:pPr algn="ctr"/>
            <a:r>
              <a:rPr lang="ru-RU" altLang="ru-RU" b="1"/>
              <a:t>Увидев слезы на ресницах,</a:t>
            </a:r>
          </a:p>
          <a:p>
            <a:pPr algn="ctr"/>
            <a:r>
              <a:rPr lang="ru-RU" altLang="ru-RU" b="1"/>
              <a:t>Ты поцелуй и обними!!!</a:t>
            </a:r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533400" y="5334000"/>
            <a:ext cx="8305800" cy="12192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 i="1" u="sng"/>
              <a:t>В семье любимой много смеха,</a:t>
            </a:r>
          </a:p>
          <a:p>
            <a:pPr algn="ctr"/>
            <a:r>
              <a:rPr lang="ru-RU" altLang="ru-RU" b="1" i="1" u="sng"/>
              <a:t>Есть уваженье и почет</a:t>
            </a:r>
          </a:p>
          <a:p>
            <a:pPr algn="ctr"/>
            <a:r>
              <a:rPr lang="ru-RU" altLang="ru-RU" b="1" i="1" u="sng"/>
              <a:t>И каждый чувствует все это,</a:t>
            </a:r>
          </a:p>
          <a:p>
            <a:pPr algn="ctr"/>
            <a:r>
              <a:rPr lang="ru-RU" altLang="ru-RU" b="1" i="1" u="sng"/>
              <a:t>И честно чтит весь этот свод!!!</a:t>
            </a:r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auto">
          <a:xfrm>
            <a:off x="304800" y="304800"/>
            <a:ext cx="7315200" cy="10668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 b="1"/>
              <a:t>Заповеди (правила) </a:t>
            </a:r>
          </a:p>
          <a:p>
            <a:pPr algn="ctr"/>
            <a:r>
              <a:rPr lang="ru-RU" altLang="ru-RU" sz="2400" b="1"/>
              <a:t>семьи Ролдугиных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CollageMaker_20210207_2212360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202102072239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371475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600">
                <a:solidFill>
                  <a:srgbClr val="9933FF"/>
                </a:solidFill>
              </a:rPr>
              <a:t>Семейные праздники</a:t>
            </a:r>
          </a:p>
        </p:txBody>
      </p:sp>
      <p:pic>
        <p:nvPicPr>
          <p:cNvPr id="11273" name="Picture 9" descr="CollageMaker_20210212_1728201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478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304800" y="228600"/>
            <a:ext cx="8839200" cy="12192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 b="1"/>
              <a:t>Почет и уважение</a:t>
            </a:r>
          </a:p>
          <a:p>
            <a:pPr algn="ctr"/>
            <a:r>
              <a:rPr lang="ru-RU" altLang="ru-RU" sz="2400" b="1"/>
              <a:t> старшему поколению!!!</a:t>
            </a:r>
          </a:p>
        </p:txBody>
      </p:sp>
      <p:pic>
        <p:nvPicPr>
          <p:cNvPr id="14341" name="Picture 5" descr="CollageMaker_20210207_2117131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862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ollageMaker_20210212_1102341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5029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Изображение 2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76400"/>
            <a:ext cx="27432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ollageMaker_20210207_21373338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2362200"/>
            <a:ext cx="3500438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533400" y="0"/>
            <a:ext cx="7848600" cy="12954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 b="1"/>
              <a:t>Активные и дружные,</a:t>
            </a:r>
          </a:p>
          <a:p>
            <a:pPr algn="ctr"/>
            <a:r>
              <a:rPr lang="ru-RU" altLang="ru-RU" sz="2400" b="1"/>
              <a:t> со спортом мы на Ты!</a:t>
            </a:r>
            <a:endParaRPr lang="ru-RU" altLang="ru-RU" sz="2800" b="1"/>
          </a:p>
        </p:txBody>
      </p:sp>
      <p:pic>
        <p:nvPicPr>
          <p:cNvPr id="13318" name="Picture 6" descr="CollageMaker_20210212_1243559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533400" y="0"/>
            <a:ext cx="7772400" cy="914400"/>
          </a:xfrm>
          <a:prstGeom prst="ellipseRibbon">
            <a:avLst>
              <a:gd name="adj1" fmla="val 31398"/>
              <a:gd name="adj2" fmla="val 50000"/>
              <a:gd name="adj3" fmla="val 12500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000" b="1"/>
              <a:t>Жизнь дана на добрые дела!!!</a:t>
            </a:r>
          </a:p>
        </p:txBody>
      </p:sp>
      <p:pic>
        <p:nvPicPr>
          <p:cNvPr id="17413" name="Picture 5" descr="CollageMaker_20210212_1640563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60198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AutoShape 4"/>
          <p:cNvSpPr>
            <a:spLocks noChangeArrowheads="1"/>
          </p:cNvSpPr>
          <p:nvPr/>
        </p:nvSpPr>
        <p:spPr bwMode="auto">
          <a:xfrm>
            <a:off x="609600" y="228600"/>
            <a:ext cx="7924800" cy="8382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/>
              <a:t>Путешествовать всем вместе!!!</a:t>
            </a:r>
            <a:r>
              <a:rPr lang="ru-RU" altLang="ru-RU"/>
              <a:t> </a:t>
            </a:r>
          </a:p>
        </p:txBody>
      </p:sp>
      <p:pic>
        <p:nvPicPr>
          <p:cNvPr id="78853" name="Picture 5" descr="CollageMaker_20210212_1715172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5562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98613"/>
            <a:ext cx="3616325" cy="449738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000" b="1" u="sng"/>
              <a:t>Cras, cras et semper cras </a:t>
            </a:r>
          </a:p>
          <a:p>
            <a:pPr algn="ctr">
              <a:buFontTx/>
              <a:buNone/>
            </a:pPr>
            <a:r>
              <a:rPr lang="ru-RU" altLang="ru-RU" sz="2000" b="1" u="sng"/>
              <a:t>et sic dilabitur aetas-</a:t>
            </a:r>
          </a:p>
          <a:p>
            <a:pPr algn="ctr">
              <a:buFontTx/>
              <a:buNone/>
            </a:pPr>
            <a:r>
              <a:rPr lang="ru-RU" altLang="ru-RU" sz="2000" b="1" u="sng"/>
              <a:t>Латинская пословица гласит-</a:t>
            </a:r>
          </a:p>
          <a:p>
            <a:pPr algn="ctr"/>
            <a:r>
              <a:rPr lang="ru-RU" altLang="ru-RU" sz="2000" i="1"/>
              <a:t>Завтра, завтра и всегда завтра, и так проходит жизнь </a:t>
            </a:r>
          </a:p>
          <a:p>
            <a:pPr algn="ctr"/>
            <a:endParaRPr lang="ru-RU" altLang="ru-RU" sz="2000" i="1"/>
          </a:p>
          <a:p>
            <a:pPr algn="ctr">
              <a:buFontTx/>
              <a:buNone/>
            </a:pPr>
            <a:r>
              <a:rPr lang="ru-RU" altLang="ru-RU" sz="2000" b="1"/>
              <a:t>Поэтому!!!!</a:t>
            </a:r>
          </a:p>
          <a:p>
            <a:pPr algn="ctr">
              <a:buFontTx/>
              <a:buNone/>
            </a:pPr>
            <a:endParaRPr lang="ru-RU" altLang="ru-RU" sz="2000" b="1"/>
          </a:p>
          <a:p>
            <a:pPr algn="ctr"/>
            <a:r>
              <a:rPr lang="ru-RU" altLang="ru-RU" sz="2000" b="1"/>
              <a:t>«Не откладывай на завтра то, что можно сделать сегодня»...</a:t>
            </a:r>
          </a:p>
          <a:p>
            <a:pPr algn="ctr"/>
            <a:endParaRPr lang="ru-RU" altLang="ru-RU" sz="2000" b="1"/>
          </a:p>
          <a:p>
            <a:endParaRPr lang="ru-RU" altLang="ru-RU" sz="2400"/>
          </a:p>
        </p:txBody>
      </p:sp>
      <p:sp>
        <p:nvSpPr>
          <p:cNvPr id="81924" name="AutoShape 4"/>
          <p:cNvSpPr>
            <a:spLocks noChangeArrowheads="1"/>
          </p:cNvSpPr>
          <p:nvPr/>
        </p:nvSpPr>
        <p:spPr bwMode="auto">
          <a:xfrm>
            <a:off x="457200" y="228600"/>
            <a:ext cx="7162800" cy="11430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 b="1"/>
              <a:t>Наша мудрость</a:t>
            </a:r>
          </a:p>
        </p:txBody>
      </p:sp>
      <p:pic>
        <p:nvPicPr>
          <p:cNvPr id="81928" name="Picture 8" descr="20210214_1048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47800"/>
            <a:ext cx="316865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422</TotalTime>
  <Words>210</Words>
  <Application>Microsoft Office PowerPoint</Application>
  <PresentationFormat>Экран (4:3)</PresentationFormat>
  <Paragraphs>51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Кимоно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Попов</dc:creator>
  <cp:lastModifiedBy>Попов А.А.</cp:lastModifiedBy>
  <cp:revision>5</cp:revision>
  <cp:lastPrinted>1601-01-01T00:00:00Z</cp:lastPrinted>
  <dcterms:created xsi:type="dcterms:W3CDTF">1601-01-01T00:00:00Z</dcterms:created>
  <dcterms:modified xsi:type="dcterms:W3CDTF">2021-03-15T07:11:06Z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